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Default Extension="png" ContentType="image/png"/>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3"/>
  </p:notesMasterIdLst>
  <p:sldIdLst>
    <p:sldId id="256" r:id="rId2"/>
    <p:sldId id="257" r:id="rId3"/>
    <p:sldId id="258" r:id="rId4"/>
    <p:sldId id="259" r:id="rId5"/>
    <p:sldId id="260" r:id="rId6"/>
    <p:sldId id="292" r:id="rId7"/>
    <p:sldId id="261" r:id="rId8"/>
    <p:sldId id="263" r:id="rId9"/>
    <p:sldId id="264" r:id="rId10"/>
    <p:sldId id="265" r:id="rId11"/>
    <p:sldId id="295" r:id="rId12"/>
    <p:sldId id="267" r:id="rId13"/>
    <p:sldId id="268" r:id="rId14"/>
    <p:sldId id="269" r:id="rId15"/>
    <p:sldId id="270" r:id="rId16"/>
    <p:sldId id="271" r:id="rId17"/>
    <p:sldId id="293" r:id="rId18"/>
    <p:sldId id="279" r:id="rId19"/>
    <p:sldId id="280" r:id="rId20"/>
    <p:sldId id="274" r:id="rId21"/>
    <p:sldId id="275" r:id="rId22"/>
    <p:sldId id="282" r:id="rId23"/>
    <p:sldId id="285" r:id="rId24"/>
    <p:sldId id="284" r:id="rId25"/>
    <p:sldId id="286" r:id="rId26"/>
    <p:sldId id="287" r:id="rId27"/>
    <p:sldId id="288" r:id="rId28"/>
    <p:sldId id="289" r:id="rId29"/>
    <p:sldId id="294" r:id="rId30"/>
    <p:sldId id="290" r:id="rId31"/>
    <p:sldId id="291" r:id="rId3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p:scale>
          <a:sx n="66" d="100"/>
          <a:sy n="66" d="100"/>
        </p:scale>
        <p:origin x="-1506" y="-14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IN"/>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E4E5146-03B4-4299-8A13-E46B5CA30159}" type="datetimeFigureOut">
              <a:rPr lang="en-US" smtClean="0"/>
              <a:pPr/>
              <a:t>4/12/2011</a:t>
            </a:fld>
            <a:endParaRPr lang="en-IN"/>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IN"/>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IN"/>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28E5D04-9872-4ABD-9C41-17F24396B77B}" type="slidenum">
              <a:rPr lang="en-IN" smtClean="0"/>
              <a:pPr/>
              <a:t>‹#›</a:t>
            </a:fld>
            <a:endParaRPr lang="en-IN"/>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To participate in the study student had be a member</a:t>
            </a:r>
            <a:r>
              <a:rPr lang="en-US" baseline="0" dirty="0" smtClean="0"/>
              <a:t> of one of the class. A recruitment letter consigned by class teacher </a:t>
            </a:r>
            <a:r>
              <a:rPr lang="en-IN" sz="1200" kern="1200" baseline="0" dirty="0" smtClean="0">
                <a:solidFill>
                  <a:schemeClr val="tx1"/>
                </a:solidFill>
                <a:latin typeface="+mn-lt"/>
                <a:ea typeface="+mn-ea"/>
                <a:cs typeface="+mn-cs"/>
              </a:rPr>
              <a:t>distributed through the school to all of the families of eligible family members.</a:t>
            </a:r>
            <a:endParaRPr lang="en-IN" dirty="0"/>
          </a:p>
        </p:txBody>
      </p:sp>
      <p:sp>
        <p:nvSpPr>
          <p:cNvPr id="4" name="Slide Number Placeholder 3"/>
          <p:cNvSpPr>
            <a:spLocks noGrp="1"/>
          </p:cNvSpPr>
          <p:nvPr>
            <p:ph type="sldNum" sz="quarter" idx="10"/>
          </p:nvPr>
        </p:nvSpPr>
        <p:spPr/>
        <p:txBody>
          <a:bodyPr/>
          <a:lstStyle/>
          <a:p>
            <a:fld id="{228E5D04-9872-4ABD-9C41-17F24396B77B}" type="slidenum">
              <a:rPr lang="en-IN" smtClean="0"/>
              <a:pPr/>
              <a:t>8</a:t>
            </a:fld>
            <a:endParaRPr lang="en-IN"/>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4/12/2011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4/12/2011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4/12/2011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4/12/2011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4/12/2011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4/12/2011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4/12/2011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4/12/2011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228600"/>
            <a:ext cx="9144000" cy="2209800"/>
          </a:xfrm>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p:spPr>
        <p:txBody>
          <a:bodyPr>
            <a:normAutofit/>
          </a:bodyPr>
          <a:lstStyle/>
          <a:p>
            <a:r>
              <a:rPr lang="en-IN" sz="3200" b="1" dirty="0" smtClean="0"/>
              <a:t>Reducing Absenteeism From Gastrointestinal and</a:t>
            </a:r>
            <a:br>
              <a:rPr lang="en-IN" sz="3200" b="1" dirty="0" smtClean="0"/>
            </a:br>
            <a:r>
              <a:rPr lang="en-IN" sz="3200" b="1" dirty="0" smtClean="0"/>
              <a:t>Respiratory Illness in Elementary School Students: A</a:t>
            </a:r>
            <a:br>
              <a:rPr lang="en-IN" sz="3200" b="1" dirty="0" smtClean="0"/>
            </a:br>
            <a:r>
              <a:rPr lang="en-IN" sz="3200" b="1" dirty="0" smtClean="0"/>
              <a:t>Randomized, Controlled Trial of an Infection-Control</a:t>
            </a:r>
            <a:br>
              <a:rPr lang="en-IN" sz="3200" b="1" dirty="0" smtClean="0"/>
            </a:br>
            <a:r>
              <a:rPr lang="en-IN" sz="3200" b="1" dirty="0" smtClean="0"/>
              <a:t>Intervention</a:t>
            </a:r>
            <a:endParaRPr lang="en-IN" sz="3200" dirty="0"/>
          </a:p>
        </p:txBody>
      </p:sp>
      <p:sp>
        <p:nvSpPr>
          <p:cNvPr id="3" name="Subtitle 2"/>
          <p:cNvSpPr>
            <a:spLocks noGrp="1"/>
          </p:cNvSpPr>
          <p:nvPr>
            <p:ph type="subTitle" idx="1"/>
          </p:nvPr>
        </p:nvSpPr>
        <p:spPr>
          <a:xfrm>
            <a:off x="0" y="3276600"/>
            <a:ext cx="9144000" cy="1143000"/>
          </a:xfrm>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p:spPr>
        <p:txBody>
          <a:bodyPr>
            <a:normAutofit lnSpcReduction="10000"/>
          </a:bodyPr>
          <a:lstStyle/>
          <a:p>
            <a:r>
              <a:rPr lang="en-US" b="1" dirty="0" smtClean="0">
                <a:solidFill>
                  <a:srgbClr val="FF0000"/>
                </a:solidFill>
              </a:rPr>
              <a:t>Dr.Ramesh Pawar</a:t>
            </a:r>
          </a:p>
          <a:p>
            <a:r>
              <a:rPr lang="en-US" b="1" dirty="0" smtClean="0">
                <a:solidFill>
                  <a:srgbClr val="FF0000"/>
                </a:solidFill>
              </a:rPr>
              <a:t>Moderator : </a:t>
            </a:r>
            <a:r>
              <a:rPr lang="en-US" b="1" dirty="0" err="1" smtClean="0">
                <a:solidFill>
                  <a:srgbClr val="FF0000"/>
                </a:solidFill>
              </a:rPr>
              <a:t>Dr.D.G.Dambhare</a:t>
            </a:r>
            <a:endParaRPr lang="en-IN" b="1" dirty="0">
              <a:solidFill>
                <a:srgbClr val="FF0000"/>
              </a:solidFill>
            </a:endParaRPr>
          </a:p>
        </p:txBody>
      </p:sp>
      <p:sp>
        <p:nvSpPr>
          <p:cNvPr id="5" name="Subtitle 2"/>
          <p:cNvSpPr txBox="1">
            <a:spLocks/>
          </p:cNvSpPr>
          <p:nvPr/>
        </p:nvSpPr>
        <p:spPr>
          <a:xfrm>
            <a:off x="0" y="2362200"/>
            <a:ext cx="9144000" cy="685800"/>
          </a:xfrm>
          <a:prstGeom prst="rect">
            <a:avLst/>
          </a:prstGeom>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p:spPr>
        <p:txBody>
          <a:bodyPr vert="horz" lIns="91440" tIns="45720" rIns="91440" bIns="45720" rtlCol="0">
            <a:normAutofit/>
          </a:bodyPr>
          <a:lstStyle/>
          <a:p>
            <a:pPr lvl="0" algn="ctr">
              <a:spcBef>
                <a:spcPct val="20000"/>
              </a:spcBef>
            </a:pPr>
            <a:r>
              <a:rPr lang="en-IN" sz="2800" b="1" dirty="0" smtClean="0"/>
              <a:t>Thomas J. </a:t>
            </a:r>
            <a:r>
              <a:rPr lang="en-IN" sz="2800" b="1" dirty="0" err="1" smtClean="0"/>
              <a:t>Sandora</a:t>
            </a:r>
            <a:r>
              <a:rPr lang="en-IN" sz="2800" b="1" dirty="0" smtClean="0"/>
              <a:t>, Mei-</a:t>
            </a:r>
            <a:r>
              <a:rPr lang="en-IN" sz="2800" b="1" dirty="0" err="1" smtClean="0"/>
              <a:t>Chiung</a:t>
            </a:r>
            <a:r>
              <a:rPr lang="en-IN" sz="2800" b="1" dirty="0" smtClean="0"/>
              <a:t> Shih, Donald A. </a:t>
            </a:r>
            <a:r>
              <a:rPr lang="en-IN" sz="2800" b="1" dirty="0" err="1" smtClean="0"/>
              <a:t>Goldmann</a:t>
            </a:r>
            <a:r>
              <a:rPr lang="en-IN" sz="2800" b="1" dirty="0" smtClean="0"/>
              <a:t> </a:t>
            </a:r>
            <a:endParaRPr kumimoji="0" lang="en-US" sz="2800" b="1" i="0" u="none" strike="noStrike" kern="1200" cap="none" spc="0" normalizeH="0" baseline="0" noProof="0" dirty="0" smtClean="0">
              <a:ln>
                <a:noFill/>
              </a:ln>
              <a:solidFill>
                <a:srgbClr val="FF0000"/>
              </a:solidFill>
              <a:effectLst/>
              <a:uLnTx/>
              <a:uFillTx/>
              <a:latin typeface="+mn-lt"/>
              <a:ea typeface="+mn-ea"/>
              <a:cs typeface="+mn-cs"/>
            </a:endParaRPr>
          </a:p>
        </p:txBody>
      </p:sp>
      <p:pic>
        <p:nvPicPr>
          <p:cNvPr id="1026" name="Picture 2"/>
          <p:cNvPicPr>
            <a:picLocks noChangeAspect="1" noChangeArrowheads="1"/>
          </p:cNvPicPr>
          <p:nvPr/>
        </p:nvPicPr>
        <p:blipFill>
          <a:blip r:embed="rId2"/>
          <a:srcRect/>
          <a:stretch>
            <a:fillRect/>
          </a:stretch>
        </p:blipFill>
        <p:spPr bwMode="auto">
          <a:xfrm>
            <a:off x="609600" y="5257800"/>
            <a:ext cx="8001000" cy="280035"/>
          </a:xfrm>
          <a:prstGeom prst="rect">
            <a:avLst/>
          </a:prstGeom>
          <a:noFill/>
          <a:ln w="9525">
            <a:noFill/>
            <a:miter lim="800000"/>
            <a:headEnd/>
            <a:tailEnd/>
          </a:ln>
          <a:effectLst/>
        </p:spPr>
      </p:pic>
      <p:sp>
        <p:nvSpPr>
          <p:cNvPr id="7" name="Rectangle 6"/>
          <p:cNvSpPr/>
          <p:nvPr/>
        </p:nvSpPr>
        <p:spPr>
          <a:xfrm>
            <a:off x="1905000" y="6019800"/>
            <a:ext cx="4724400" cy="369332"/>
          </a:xfrm>
          <a:prstGeom prst="rect">
            <a:avLst/>
          </a:prstGeom>
        </p:spPr>
        <p:txBody>
          <a:bodyPr wrap="square">
            <a:spAutoFit/>
          </a:bodyPr>
          <a:lstStyle/>
          <a:p>
            <a:pPr algn="ctr"/>
            <a:r>
              <a:rPr lang="en-IN" b="1" dirty="0" smtClean="0"/>
              <a:t>Volume 121, Number 6, June 2008</a:t>
            </a:r>
            <a:endParaRPr lang="en-IN" b="1"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Methodology </a:t>
            </a:r>
            <a:endParaRPr lang="en-IN" dirty="0"/>
          </a:p>
        </p:txBody>
      </p:sp>
      <p:sp>
        <p:nvSpPr>
          <p:cNvPr id="3" name="Content Placeholder 2"/>
          <p:cNvSpPr>
            <a:spLocks noGrp="1"/>
          </p:cNvSpPr>
          <p:nvPr>
            <p:ph idx="1"/>
          </p:nvPr>
        </p:nvSpPr>
        <p:spPr>
          <a:xfrm>
            <a:off x="381000" y="1219200"/>
            <a:ext cx="8610600" cy="5334000"/>
          </a:xfrm>
        </p:spPr>
        <p:txBody>
          <a:bodyPr>
            <a:noAutofit/>
          </a:bodyPr>
          <a:lstStyle/>
          <a:p>
            <a:pPr>
              <a:buFont typeface="Wingdings" pitchFamily="2" charset="2"/>
              <a:buChar char="v"/>
            </a:pPr>
            <a:r>
              <a:rPr lang="en-IN" sz="2400" dirty="0" smtClean="0"/>
              <a:t>Clustered randomization was used to assign classrooms to intervention or control groups, with the </a:t>
            </a:r>
            <a:r>
              <a:rPr lang="en-IN" sz="2400" dirty="0" smtClean="0">
                <a:solidFill>
                  <a:srgbClr val="FF0000"/>
                </a:solidFill>
              </a:rPr>
              <a:t>team as the unit of randomization.</a:t>
            </a:r>
          </a:p>
          <a:p>
            <a:pPr>
              <a:buFont typeface="Wingdings" pitchFamily="2" charset="2"/>
              <a:buChar char="v"/>
            </a:pPr>
            <a:r>
              <a:rPr lang="en-IN" sz="2400" dirty="0" smtClean="0"/>
              <a:t> This randomization scheme was selected because classes in each team share classroom space within the school, and students on a given team were, therefore, likely to be correlated. </a:t>
            </a:r>
          </a:p>
          <a:p>
            <a:pPr>
              <a:buFont typeface="Wingdings" pitchFamily="2" charset="2"/>
              <a:buChar char="v"/>
            </a:pPr>
            <a:endParaRPr lang="en-IN" sz="2400" dirty="0" smtClean="0"/>
          </a:p>
          <a:p>
            <a:pPr>
              <a:buFont typeface="Wingdings" pitchFamily="2" charset="2"/>
              <a:buChar char="v"/>
            </a:pPr>
            <a:r>
              <a:rPr lang="en-IN" sz="2400" dirty="0" smtClean="0"/>
              <a:t>Randomization was also </a:t>
            </a:r>
            <a:r>
              <a:rPr lang="en-IN" sz="2400" dirty="0" smtClean="0">
                <a:solidFill>
                  <a:srgbClr val="FF0000"/>
                </a:solidFill>
              </a:rPr>
              <a:t>stratified by team size</a:t>
            </a:r>
            <a:r>
              <a:rPr lang="en-IN" sz="2400" dirty="0" smtClean="0"/>
              <a:t>; because 2 teams of 4</a:t>
            </a:r>
            <a:r>
              <a:rPr lang="en-IN" sz="2400" baseline="30000" dirty="0" smtClean="0"/>
              <a:t>th</a:t>
            </a:r>
            <a:r>
              <a:rPr lang="en-IN" sz="2400" dirty="0" smtClean="0"/>
              <a:t> &amp; 5</a:t>
            </a:r>
            <a:r>
              <a:rPr lang="en-IN" sz="2400" baseline="30000" dirty="0" smtClean="0"/>
              <a:t>th</a:t>
            </a:r>
            <a:r>
              <a:rPr lang="en-IN" sz="2400" dirty="0" smtClean="0"/>
              <a:t> grades larger then  4 teams of 3</a:t>
            </a:r>
            <a:r>
              <a:rPr lang="en-IN" sz="2400" baseline="30000" dirty="0" smtClean="0"/>
              <a:t>rd</a:t>
            </a:r>
            <a:r>
              <a:rPr lang="en-IN" sz="2400" dirty="0" smtClean="0"/>
              <a:t> grade.</a:t>
            </a:r>
          </a:p>
          <a:p>
            <a:pPr>
              <a:buFont typeface="Wingdings" pitchFamily="2" charset="2"/>
              <a:buChar char="v"/>
            </a:pPr>
            <a:r>
              <a:rPr lang="en-IN" sz="2400" dirty="0" smtClean="0">
                <a:solidFill>
                  <a:srgbClr val="FF0000"/>
                </a:solidFill>
              </a:rPr>
              <a:t>Author  ensured that each group would contain 1 larger team and 2 smaller teams. </a:t>
            </a:r>
          </a:p>
          <a:p>
            <a:pPr>
              <a:buFont typeface="Wingdings" pitchFamily="2" charset="2"/>
              <a:buChar char="v"/>
            </a:pPr>
            <a:r>
              <a:rPr lang="en-IN" sz="2400" dirty="0" smtClean="0"/>
              <a:t>The allocation sequence was generated by computer, and teams were assigned to study groups by a study investigator (Dr Shih).</a:t>
            </a:r>
            <a:endParaRPr lang="en-IN" sz="2400"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ounded Rectangle 3"/>
          <p:cNvSpPr/>
          <p:nvPr/>
        </p:nvSpPr>
        <p:spPr>
          <a:xfrm>
            <a:off x="2667000" y="0"/>
            <a:ext cx="2971800" cy="7620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smtClean="0"/>
              <a:t>Assessed for eligibility</a:t>
            </a:r>
          </a:p>
          <a:p>
            <a:pPr algn="ctr"/>
            <a:r>
              <a:rPr lang="en-IN" dirty="0" smtClean="0"/>
              <a:t>(</a:t>
            </a:r>
            <a:r>
              <a:rPr lang="en-IN" i="1" dirty="0" smtClean="0"/>
              <a:t>n = 363 students)</a:t>
            </a:r>
            <a:endParaRPr lang="en-IN" dirty="0"/>
          </a:p>
        </p:txBody>
      </p:sp>
      <p:sp>
        <p:nvSpPr>
          <p:cNvPr id="5" name="Rounded Rectangle 4"/>
          <p:cNvSpPr/>
          <p:nvPr/>
        </p:nvSpPr>
        <p:spPr>
          <a:xfrm>
            <a:off x="5638800" y="838200"/>
            <a:ext cx="3352800" cy="12954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IN" dirty="0" smtClean="0"/>
              <a:t>Excluded (</a:t>
            </a:r>
            <a:r>
              <a:rPr lang="en-IN" i="1" dirty="0" smtClean="0"/>
              <a:t>n = 78)</a:t>
            </a:r>
          </a:p>
          <a:p>
            <a:r>
              <a:rPr lang="en-IN" dirty="0" smtClean="0"/>
              <a:t>Refused to participate (</a:t>
            </a:r>
            <a:r>
              <a:rPr lang="en-IN" i="1" dirty="0" smtClean="0"/>
              <a:t>n = 63)</a:t>
            </a:r>
          </a:p>
          <a:p>
            <a:r>
              <a:rPr lang="pt-BR" dirty="0" smtClean="0"/>
              <a:t>No contact made (</a:t>
            </a:r>
            <a:r>
              <a:rPr lang="pt-BR" i="1" dirty="0" smtClean="0"/>
              <a:t>n = 15)</a:t>
            </a:r>
            <a:endParaRPr lang="en-IN" dirty="0"/>
          </a:p>
        </p:txBody>
      </p:sp>
      <p:sp>
        <p:nvSpPr>
          <p:cNvPr id="6" name="Down Arrow 5"/>
          <p:cNvSpPr/>
          <p:nvPr/>
        </p:nvSpPr>
        <p:spPr>
          <a:xfrm>
            <a:off x="4038600" y="838200"/>
            <a:ext cx="381000" cy="91440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7" name="Right Arrow 6"/>
          <p:cNvSpPr/>
          <p:nvPr/>
        </p:nvSpPr>
        <p:spPr>
          <a:xfrm>
            <a:off x="4495800" y="1295400"/>
            <a:ext cx="1066800" cy="22860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8" name="Oval 7"/>
          <p:cNvSpPr/>
          <p:nvPr/>
        </p:nvSpPr>
        <p:spPr>
          <a:xfrm>
            <a:off x="3048000" y="1752600"/>
            <a:ext cx="2514600" cy="10668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smtClean="0"/>
              <a:t>Randomly assigned</a:t>
            </a:r>
          </a:p>
          <a:p>
            <a:pPr algn="ctr"/>
            <a:r>
              <a:rPr lang="en-IN" dirty="0" smtClean="0"/>
              <a:t>(</a:t>
            </a:r>
            <a:r>
              <a:rPr lang="en-IN" i="1" dirty="0" smtClean="0"/>
              <a:t>n = 285)</a:t>
            </a:r>
            <a:endParaRPr lang="en-IN" dirty="0"/>
          </a:p>
        </p:txBody>
      </p:sp>
      <p:sp>
        <p:nvSpPr>
          <p:cNvPr id="9" name="Rounded Rectangle 8"/>
          <p:cNvSpPr/>
          <p:nvPr/>
        </p:nvSpPr>
        <p:spPr>
          <a:xfrm>
            <a:off x="5410200" y="3276600"/>
            <a:ext cx="3429000" cy="9144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smtClean="0"/>
              <a:t>Allocated to</a:t>
            </a:r>
          </a:p>
          <a:p>
            <a:pPr algn="ctr"/>
            <a:r>
              <a:rPr lang="en-IN" dirty="0" smtClean="0"/>
              <a:t>control (</a:t>
            </a:r>
            <a:r>
              <a:rPr lang="en-IN" i="1" dirty="0" smtClean="0"/>
              <a:t>n = 139)</a:t>
            </a:r>
          </a:p>
          <a:p>
            <a:pPr algn="ctr"/>
            <a:r>
              <a:rPr lang="en-IN" dirty="0" smtClean="0"/>
              <a:t>(3 teams, 8 classrooms)</a:t>
            </a:r>
            <a:endParaRPr lang="en-IN" dirty="0"/>
          </a:p>
        </p:txBody>
      </p:sp>
      <p:sp>
        <p:nvSpPr>
          <p:cNvPr id="10" name="Rounded Rectangle 9"/>
          <p:cNvSpPr/>
          <p:nvPr/>
        </p:nvSpPr>
        <p:spPr>
          <a:xfrm>
            <a:off x="228600" y="3352800"/>
            <a:ext cx="3429000" cy="7620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smtClean="0"/>
              <a:t>Allocated to</a:t>
            </a:r>
          </a:p>
          <a:p>
            <a:pPr algn="ctr"/>
            <a:r>
              <a:rPr lang="en-IN" dirty="0" smtClean="0"/>
              <a:t>intervention (</a:t>
            </a:r>
            <a:r>
              <a:rPr lang="en-IN" i="1" dirty="0" smtClean="0"/>
              <a:t>n = 146)</a:t>
            </a:r>
          </a:p>
          <a:p>
            <a:pPr algn="ctr"/>
            <a:r>
              <a:rPr lang="en-IN" dirty="0" smtClean="0"/>
              <a:t>(3 teams, 7 classrooms)</a:t>
            </a:r>
            <a:endParaRPr lang="en-IN" dirty="0"/>
          </a:p>
        </p:txBody>
      </p:sp>
      <p:sp>
        <p:nvSpPr>
          <p:cNvPr id="11" name="Rounded Rectangle 10"/>
          <p:cNvSpPr/>
          <p:nvPr/>
        </p:nvSpPr>
        <p:spPr>
          <a:xfrm>
            <a:off x="5410200" y="5791200"/>
            <a:ext cx="3429000" cy="9144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smtClean="0"/>
              <a:t>Analyzed (</a:t>
            </a:r>
            <a:r>
              <a:rPr lang="en-IN" i="1" dirty="0" smtClean="0"/>
              <a:t>n = 139)</a:t>
            </a:r>
          </a:p>
          <a:p>
            <a:pPr algn="ctr"/>
            <a:r>
              <a:rPr lang="en-IN" dirty="0" smtClean="0"/>
              <a:t>Excluded from analysis (</a:t>
            </a:r>
            <a:r>
              <a:rPr lang="en-IN" i="1" dirty="0" smtClean="0"/>
              <a:t>n = 0)</a:t>
            </a:r>
            <a:endParaRPr lang="en-IN" dirty="0"/>
          </a:p>
        </p:txBody>
      </p:sp>
      <p:sp>
        <p:nvSpPr>
          <p:cNvPr id="12" name="Rounded Rectangle 11"/>
          <p:cNvSpPr/>
          <p:nvPr/>
        </p:nvSpPr>
        <p:spPr>
          <a:xfrm>
            <a:off x="228600" y="5715000"/>
            <a:ext cx="3429000" cy="9144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smtClean="0"/>
              <a:t>Analyzed (</a:t>
            </a:r>
            <a:r>
              <a:rPr lang="en-IN" i="1" dirty="0" smtClean="0"/>
              <a:t>n = 146)</a:t>
            </a:r>
          </a:p>
          <a:p>
            <a:pPr algn="ctr"/>
            <a:r>
              <a:rPr lang="en-IN" dirty="0" smtClean="0"/>
              <a:t>Excluded from analysis (</a:t>
            </a:r>
            <a:r>
              <a:rPr lang="en-IN" i="1" dirty="0" smtClean="0"/>
              <a:t>n = 0)</a:t>
            </a:r>
            <a:endParaRPr lang="en-IN" dirty="0"/>
          </a:p>
        </p:txBody>
      </p:sp>
      <p:sp>
        <p:nvSpPr>
          <p:cNvPr id="13" name="Rounded Rectangle 12"/>
          <p:cNvSpPr/>
          <p:nvPr/>
        </p:nvSpPr>
        <p:spPr>
          <a:xfrm>
            <a:off x="5410200" y="4572000"/>
            <a:ext cx="3429000" cy="9144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smtClean="0"/>
              <a:t>Lost to follow-up (</a:t>
            </a:r>
            <a:r>
              <a:rPr lang="en-IN" i="1" dirty="0" smtClean="0"/>
              <a:t>n = 0)</a:t>
            </a:r>
          </a:p>
          <a:p>
            <a:pPr algn="ctr"/>
            <a:r>
              <a:rPr lang="en-IN" dirty="0" smtClean="0"/>
              <a:t>Discontinued intervention (</a:t>
            </a:r>
            <a:r>
              <a:rPr lang="en-IN" i="1" dirty="0" smtClean="0"/>
              <a:t>n = 0)</a:t>
            </a:r>
            <a:endParaRPr lang="en-IN" dirty="0"/>
          </a:p>
        </p:txBody>
      </p:sp>
      <p:sp>
        <p:nvSpPr>
          <p:cNvPr id="14" name="Rounded Rectangle 13"/>
          <p:cNvSpPr/>
          <p:nvPr/>
        </p:nvSpPr>
        <p:spPr>
          <a:xfrm>
            <a:off x="228600" y="4495800"/>
            <a:ext cx="3505200" cy="10668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smtClean="0"/>
              <a:t>Lost to follow-up (</a:t>
            </a:r>
            <a:r>
              <a:rPr lang="en-IN" i="1" dirty="0" smtClean="0"/>
              <a:t>n = 0)</a:t>
            </a:r>
          </a:p>
          <a:p>
            <a:pPr algn="ctr"/>
            <a:r>
              <a:rPr lang="en-IN" dirty="0" smtClean="0"/>
              <a:t>Discontinued intervention (</a:t>
            </a:r>
            <a:r>
              <a:rPr lang="en-IN" i="1" dirty="0" smtClean="0"/>
              <a:t>n = 0)</a:t>
            </a:r>
            <a:endParaRPr lang="en-IN" dirty="0"/>
          </a:p>
        </p:txBody>
      </p:sp>
      <p:sp>
        <p:nvSpPr>
          <p:cNvPr id="15" name="Down Arrow 14"/>
          <p:cNvSpPr/>
          <p:nvPr/>
        </p:nvSpPr>
        <p:spPr>
          <a:xfrm rot="1967108" flipH="1">
            <a:off x="3091479" y="2702028"/>
            <a:ext cx="381000" cy="56494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16" name="Down Arrow 15"/>
          <p:cNvSpPr/>
          <p:nvPr/>
        </p:nvSpPr>
        <p:spPr>
          <a:xfrm rot="19180365" flipH="1">
            <a:off x="5328896" y="2643371"/>
            <a:ext cx="381000" cy="595117"/>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17" name="Down Arrow 16"/>
          <p:cNvSpPr/>
          <p:nvPr/>
        </p:nvSpPr>
        <p:spPr>
          <a:xfrm>
            <a:off x="2057400" y="4191000"/>
            <a:ext cx="228600" cy="22860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18" name="Down Arrow 17"/>
          <p:cNvSpPr/>
          <p:nvPr/>
        </p:nvSpPr>
        <p:spPr>
          <a:xfrm>
            <a:off x="1981200" y="5562600"/>
            <a:ext cx="228600" cy="15240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19" name="Down Arrow 18"/>
          <p:cNvSpPr/>
          <p:nvPr/>
        </p:nvSpPr>
        <p:spPr>
          <a:xfrm>
            <a:off x="6934200" y="4267200"/>
            <a:ext cx="228600" cy="22860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20" name="Down Arrow 19"/>
          <p:cNvSpPr/>
          <p:nvPr/>
        </p:nvSpPr>
        <p:spPr>
          <a:xfrm>
            <a:off x="6934200" y="5486400"/>
            <a:ext cx="228600" cy="22860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Interventions.. </a:t>
            </a:r>
            <a:endParaRPr lang="en-IN" dirty="0"/>
          </a:p>
        </p:txBody>
      </p:sp>
      <p:sp>
        <p:nvSpPr>
          <p:cNvPr id="3" name="Content Placeholder 2"/>
          <p:cNvSpPr>
            <a:spLocks noGrp="1"/>
          </p:cNvSpPr>
          <p:nvPr>
            <p:ph idx="1"/>
          </p:nvPr>
        </p:nvSpPr>
        <p:spPr>
          <a:xfrm>
            <a:off x="457200" y="1295400"/>
            <a:ext cx="8229600" cy="5334000"/>
          </a:xfrm>
        </p:spPr>
        <p:txBody>
          <a:bodyPr>
            <a:normAutofit fontScale="70000" lnSpcReduction="20000"/>
          </a:bodyPr>
          <a:lstStyle/>
          <a:p>
            <a:pPr>
              <a:buFont typeface="Wingdings" pitchFamily="2" charset="2"/>
              <a:buChar char="v"/>
            </a:pPr>
            <a:r>
              <a:rPr lang="en-IN" dirty="0" smtClean="0"/>
              <a:t>In each intervention classroom</a:t>
            </a:r>
            <a:r>
              <a:rPr lang="en-IN" dirty="0" smtClean="0">
                <a:solidFill>
                  <a:srgbClr val="FF0000"/>
                </a:solidFill>
              </a:rPr>
              <a:t>, teachers were given a container of disinfecting wipes</a:t>
            </a:r>
            <a:r>
              <a:rPr lang="en-IN" dirty="0" smtClean="0"/>
              <a:t> (Clorox </a:t>
            </a:r>
            <a:r>
              <a:rPr lang="en-IN" dirty="0" err="1" smtClean="0"/>
              <a:t>Disinfectin</a:t>
            </a:r>
            <a:r>
              <a:rPr lang="en-IN" dirty="0" smtClean="0"/>
              <a:t> Wipes [The Clorox Company, Oakland, CA]; active ingredient, 0.29% quaternary ammonium chloride compound</a:t>
            </a:r>
            <a:r>
              <a:rPr lang="en-IN" dirty="0" smtClean="0">
                <a:solidFill>
                  <a:srgbClr val="FF0000"/>
                </a:solidFill>
              </a:rPr>
              <a:t>) to disinfect the students’ desks once daily </a:t>
            </a:r>
            <a:r>
              <a:rPr lang="en-IN" dirty="0" smtClean="0"/>
              <a:t>(after lunch). The individual containers of wipes were </a:t>
            </a:r>
            <a:r>
              <a:rPr lang="en-IN" dirty="0" err="1" smtClean="0"/>
              <a:t>labeled</a:t>
            </a:r>
            <a:r>
              <a:rPr lang="en-IN" dirty="0" smtClean="0"/>
              <a:t> by assigned classroom. </a:t>
            </a:r>
          </a:p>
          <a:p>
            <a:pPr>
              <a:buFont typeface="Wingdings" pitchFamily="2" charset="2"/>
              <a:buChar char="v"/>
            </a:pPr>
            <a:r>
              <a:rPr lang="en-IN" dirty="0" smtClean="0"/>
              <a:t>All of the disinfecting wipes containers were placed on a shelf in the classroom</a:t>
            </a:r>
            <a:r>
              <a:rPr lang="en-IN" dirty="0" smtClean="0">
                <a:solidFill>
                  <a:srgbClr val="FF0000"/>
                </a:solidFill>
              </a:rPr>
              <a:t>. Teachers were instructed by the research team on how to use the wipes properly</a:t>
            </a:r>
            <a:r>
              <a:rPr lang="en-IN" dirty="0" smtClean="0"/>
              <a:t>. The individually </a:t>
            </a:r>
            <a:r>
              <a:rPr lang="en-IN" dirty="0" err="1" smtClean="0"/>
              <a:t>labeled</a:t>
            </a:r>
            <a:r>
              <a:rPr lang="en-IN" dirty="0" smtClean="0"/>
              <a:t> empty containers were collected once every 3 weeks from the classroom to assess adherence.</a:t>
            </a:r>
          </a:p>
          <a:p>
            <a:pPr>
              <a:buFont typeface="Wingdings" pitchFamily="2" charset="2"/>
              <a:buChar char="v"/>
            </a:pPr>
            <a:r>
              <a:rPr lang="en-IN" dirty="0" smtClean="0"/>
              <a:t>In addition</a:t>
            </a:r>
            <a:r>
              <a:rPr lang="en-IN" dirty="0" smtClean="0">
                <a:solidFill>
                  <a:srgbClr val="FF0000"/>
                </a:solidFill>
              </a:rPr>
              <a:t>, each intervention classroom was provided </a:t>
            </a:r>
            <a:r>
              <a:rPr lang="en-IN" dirty="0" smtClean="0"/>
              <a:t>with </a:t>
            </a:r>
            <a:r>
              <a:rPr lang="en-IN" dirty="0" err="1" smtClean="0"/>
              <a:t>prelabeled</a:t>
            </a:r>
            <a:r>
              <a:rPr lang="en-IN" dirty="0" smtClean="0"/>
              <a:t> 1.7-oz containers of </a:t>
            </a:r>
            <a:r>
              <a:rPr lang="en-IN" dirty="0" smtClean="0">
                <a:solidFill>
                  <a:srgbClr val="FF0000"/>
                </a:solidFill>
              </a:rPr>
              <a:t>alcohol-based hand sanitizer </a:t>
            </a:r>
            <a:r>
              <a:rPr lang="en-IN" dirty="0" smtClean="0"/>
              <a:t>(</a:t>
            </a:r>
            <a:r>
              <a:rPr lang="en-IN" dirty="0" err="1" smtClean="0"/>
              <a:t>AeroFirst</a:t>
            </a:r>
            <a:r>
              <a:rPr lang="en-IN" dirty="0" smtClean="0"/>
              <a:t> non aerosol alcohol-based foaming hand sanitizer [DEB SBS Inc, Stanley, NC, for The Clorox Company]; active ingredient, 70% ethyl alcohol). </a:t>
            </a:r>
          </a:p>
          <a:p>
            <a:pPr>
              <a:buFont typeface="Wingdings" pitchFamily="2" charset="2"/>
              <a:buChar char="v"/>
            </a:pPr>
            <a:r>
              <a:rPr lang="en-IN" dirty="0" smtClean="0">
                <a:solidFill>
                  <a:srgbClr val="FF0000"/>
                </a:solidFill>
              </a:rPr>
              <a:t>Students were instructed </a:t>
            </a:r>
            <a:r>
              <a:rPr lang="en-IN" dirty="0" smtClean="0"/>
              <a:t>by study personnel </a:t>
            </a:r>
            <a:r>
              <a:rPr lang="en-IN" dirty="0" smtClean="0">
                <a:solidFill>
                  <a:srgbClr val="FF0000"/>
                </a:solidFill>
              </a:rPr>
              <a:t>on proper hand-hygiene techniques</a:t>
            </a:r>
            <a:r>
              <a:rPr lang="en-IN" dirty="0" smtClean="0"/>
              <a:t> using the sanitizer.</a:t>
            </a:r>
            <a:endParaRPr lang="en-IN"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Intervention.. </a:t>
            </a:r>
            <a:endParaRPr lang="en-IN" dirty="0"/>
          </a:p>
        </p:txBody>
      </p:sp>
      <p:sp>
        <p:nvSpPr>
          <p:cNvPr id="3" name="Content Placeholder 2"/>
          <p:cNvSpPr>
            <a:spLocks noGrp="1"/>
          </p:cNvSpPr>
          <p:nvPr>
            <p:ph idx="1"/>
          </p:nvPr>
        </p:nvSpPr>
        <p:spPr>
          <a:xfrm>
            <a:off x="228600" y="1295400"/>
            <a:ext cx="8915400" cy="5410200"/>
          </a:xfrm>
        </p:spPr>
        <p:txBody>
          <a:bodyPr>
            <a:normAutofit fontScale="92500" lnSpcReduction="10000"/>
          </a:bodyPr>
          <a:lstStyle/>
          <a:p>
            <a:pPr>
              <a:buNone/>
            </a:pPr>
            <a:endParaRPr lang="en-IN" dirty="0" smtClean="0"/>
          </a:p>
          <a:p>
            <a:pPr>
              <a:buFont typeface="Wingdings" pitchFamily="2" charset="2"/>
              <a:buChar char="v"/>
            </a:pPr>
            <a:r>
              <a:rPr lang="en-IN" dirty="0" smtClean="0"/>
              <a:t>Students were asked to use the hand sanitizer before and after lunch, after use of the restroom (on return to the classroom; hand hygiene with soap and water occurred in the restroom, because sanitizers were not placed there), and after any contact with potentially infectious secretions (</a:t>
            </a:r>
            <a:r>
              <a:rPr lang="en-IN" dirty="0" err="1" smtClean="0"/>
              <a:t>eg</a:t>
            </a:r>
            <a:r>
              <a:rPr lang="en-IN" dirty="0" smtClean="0"/>
              <a:t>, after exposure to other ill children or shared toys that had been mouthed).</a:t>
            </a:r>
          </a:p>
          <a:p>
            <a:pPr>
              <a:buFont typeface="Wingdings" pitchFamily="2" charset="2"/>
              <a:buChar char="v"/>
            </a:pPr>
            <a:r>
              <a:rPr lang="en-IN" dirty="0" smtClean="0"/>
              <a:t>Teachers in the intervention classrooms were responsible for encouraging the use of the disinfecting wipes and hand sanitizer  and collection of empty product container  and distribution of  new product.</a:t>
            </a:r>
          </a:p>
          <a:p>
            <a:pPr>
              <a:buFont typeface="Wingdings" pitchFamily="2" charset="2"/>
              <a:buChar char="v"/>
            </a:pPr>
            <a:endParaRPr lang="en-IN"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Intervention.. </a:t>
            </a:r>
            <a:endParaRPr lang="en-IN" dirty="0"/>
          </a:p>
        </p:txBody>
      </p:sp>
      <p:sp>
        <p:nvSpPr>
          <p:cNvPr id="3" name="Content Placeholder 2"/>
          <p:cNvSpPr>
            <a:spLocks noGrp="1"/>
          </p:cNvSpPr>
          <p:nvPr>
            <p:ph idx="1"/>
          </p:nvPr>
        </p:nvSpPr>
        <p:spPr>
          <a:xfrm>
            <a:off x="304800" y="1265237"/>
            <a:ext cx="8382000" cy="4754563"/>
          </a:xfrm>
        </p:spPr>
        <p:txBody>
          <a:bodyPr>
            <a:normAutofit fontScale="92500" lnSpcReduction="20000"/>
          </a:bodyPr>
          <a:lstStyle/>
          <a:p>
            <a:pPr>
              <a:buFont typeface="Wingdings" pitchFamily="2" charset="2"/>
              <a:buChar char="v"/>
            </a:pPr>
            <a:r>
              <a:rPr lang="en-IN" dirty="0" smtClean="0"/>
              <a:t>In control classrooms, the usual baseline cleaning procedures and hand hygiene practices were followed.</a:t>
            </a:r>
          </a:p>
          <a:p>
            <a:pPr>
              <a:buFont typeface="Wingdings" pitchFamily="2" charset="2"/>
              <a:buChar char="v"/>
            </a:pPr>
            <a:r>
              <a:rPr lang="en-IN" dirty="0" smtClean="0"/>
              <a:t>Students whose families declined to participate were not asked to use hand sanitizer and were not questioned regarding family characteristics or illnesses (and their absences recorded as part of usual school procedure were excluded from analysis). </a:t>
            </a:r>
          </a:p>
          <a:p>
            <a:pPr>
              <a:buFont typeface="Wingdings" pitchFamily="2" charset="2"/>
              <a:buChar char="v"/>
            </a:pPr>
            <a:r>
              <a:rPr lang="en-IN" dirty="0" smtClean="0"/>
              <a:t>Classroom cleaning, disinfection, and microorganism sampling occurred as planned in the designated classrooms.</a:t>
            </a:r>
            <a:endParaRPr lang="en-IN"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0">
            <a:schemeClr val="accent2"/>
          </a:lnRef>
          <a:fillRef idx="3">
            <a:schemeClr val="accent2"/>
          </a:fillRef>
          <a:effectRef idx="3">
            <a:schemeClr val="accent2"/>
          </a:effectRef>
          <a:fontRef idx="minor">
            <a:schemeClr val="lt1"/>
          </a:fontRef>
        </p:style>
        <p:txBody>
          <a:bodyPr/>
          <a:lstStyle/>
          <a:p>
            <a:r>
              <a:rPr lang="en-US" dirty="0" smtClean="0"/>
              <a:t>Data collection and Definition</a:t>
            </a:r>
            <a:endParaRPr lang="en-IN" dirty="0"/>
          </a:p>
        </p:txBody>
      </p:sp>
      <p:sp>
        <p:nvSpPr>
          <p:cNvPr id="3" name="Content Placeholder 2"/>
          <p:cNvSpPr>
            <a:spLocks noGrp="1"/>
          </p:cNvSpPr>
          <p:nvPr>
            <p:ph idx="1"/>
          </p:nvPr>
        </p:nvSpPr>
        <p:spPr>
          <a:xfrm>
            <a:off x="457200" y="1219200"/>
            <a:ext cx="8229600" cy="5257800"/>
          </a:xfrm>
          <a:solidFill>
            <a:srgbClr val="FFFF00"/>
          </a:solidFill>
        </p:spPr>
        <p:txBody>
          <a:bodyPr>
            <a:normAutofit fontScale="70000" lnSpcReduction="20000"/>
          </a:bodyPr>
          <a:lstStyle/>
          <a:p>
            <a:pPr marL="514350" indent="-514350">
              <a:buFont typeface="Wingdings" pitchFamily="2" charset="2"/>
              <a:buChar char="v"/>
            </a:pPr>
            <a:r>
              <a:rPr lang="en-IN" dirty="0" smtClean="0"/>
              <a:t>Existing school policy requires that a parent or guardian call to report absences for their children. </a:t>
            </a:r>
          </a:p>
          <a:p>
            <a:pPr marL="514350" indent="-514350">
              <a:buFont typeface="Wingdings" pitchFamily="2" charset="2"/>
              <a:buChar char="v"/>
            </a:pPr>
            <a:r>
              <a:rPr lang="en-IN" dirty="0" smtClean="0"/>
              <a:t>All of the student absences were recorded in the usual fashion by the school employee who normally answers this dedicated telephone line. </a:t>
            </a:r>
          </a:p>
          <a:p>
            <a:pPr marL="514350" indent="-514350">
              <a:buFont typeface="Wingdings" pitchFamily="2" charset="2"/>
              <a:buChar char="v"/>
            </a:pPr>
            <a:r>
              <a:rPr lang="en-IN" dirty="0" smtClean="0"/>
              <a:t>This employee was blinded to the group assignment of the child. In addition to recording the name of the child and the date of the absence, this individual recorded the reason for the absence on a standardized form. </a:t>
            </a:r>
          </a:p>
          <a:p>
            <a:pPr marL="514350" indent="-514350">
              <a:buFont typeface="Wingdings" pitchFamily="2" charset="2"/>
              <a:buChar char="v"/>
            </a:pPr>
            <a:r>
              <a:rPr lang="en-IN" dirty="0" smtClean="0"/>
              <a:t>from which the absence was classified as respiratory or gastrointestinal illness related (or not illness related) according to protocol-specified definitions. </a:t>
            </a:r>
          </a:p>
          <a:p>
            <a:pPr marL="514350" indent="-514350">
              <a:buFont typeface="Wingdings" pitchFamily="2" charset="2"/>
              <a:buChar char="v"/>
            </a:pPr>
            <a:r>
              <a:rPr lang="en-IN" dirty="0" smtClean="0">
                <a:solidFill>
                  <a:srgbClr val="FF0000"/>
                </a:solidFill>
              </a:rPr>
              <a:t>A respiratory illness was defined as an acute illness that included 1 of the following symptoms: runny nose, stuffy or blocked nose, cough, fever or chills, sore throat, or sneezing.</a:t>
            </a:r>
          </a:p>
          <a:p>
            <a:pPr marL="514350" indent="-514350">
              <a:buFont typeface="Wingdings" pitchFamily="2" charset="2"/>
              <a:buChar char="v"/>
            </a:pPr>
            <a:r>
              <a:rPr lang="en-IN" dirty="0" smtClean="0">
                <a:solidFill>
                  <a:srgbClr val="FF0000"/>
                </a:solidFill>
              </a:rPr>
              <a:t> A gastrointestinal illness was defined as an acute illness that included 2 watery or much looser-than-normal bowel movements and stools over a 24-hour period and/or vomiting.</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Specimen collection</a:t>
            </a:r>
            <a:endParaRPr lang="en-IN" dirty="0"/>
          </a:p>
        </p:txBody>
      </p:sp>
      <p:sp>
        <p:nvSpPr>
          <p:cNvPr id="3" name="Content Placeholder 2"/>
          <p:cNvSpPr>
            <a:spLocks noGrp="1"/>
          </p:cNvSpPr>
          <p:nvPr>
            <p:ph idx="1"/>
          </p:nvPr>
        </p:nvSpPr>
        <p:spPr>
          <a:xfrm>
            <a:off x="228600" y="1066800"/>
            <a:ext cx="8534400" cy="5181599"/>
          </a:xfrm>
        </p:spPr>
        <p:txBody>
          <a:bodyPr>
            <a:noAutofit/>
          </a:bodyPr>
          <a:lstStyle/>
          <a:p>
            <a:pPr>
              <a:buFont typeface="Wingdings" pitchFamily="2" charset="2"/>
              <a:buChar char="v"/>
            </a:pPr>
            <a:r>
              <a:rPr lang="en-IN" sz="1800" dirty="0" smtClean="0"/>
              <a:t>Swabs for bacteria and viruses from 3 types of classroom surfaces (desktops, computer mice, and water fountains) were obtained once per week during the first</a:t>
            </a:r>
          </a:p>
          <a:p>
            <a:pPr>
              <a:buNone/>
            </a:pPr>
            <a:r>
              <a:rPr lang="en-IN" sz="1800" dirty="0" smtClean="0"/>
              <a:t>	5 study weeks. </a:t>
            </a:r>
          </a:p>
          <a:p>
            <a:pPr>
              <a:buFont typeface="Wingdings" pitchFamily="2" charset="2"/>
              <a:buChar char="v"/>
            </a:pPr>
            <a:r>
              <a:rPr lang="en-IN" sz="1800" dirty="0" smtClean="0"/>
              <a:t>Four desktops from each classroom were selected at random and sampled each week. </a:t>
            </a:r>
          </a:p>
          <a:p>
            <a:pPr>
              <a:buFont typeface="Wingdings" pitchFamily="2" charset="2"/>
              <a:buChar char="v"/>
            </a:pPr>
            <a:r>
              <a:rPr lang="en-IN" sz="1800" dirty="0" smtClean="0"/>
              <a:t>In addition, 1 water fountain and 2 computer mice in each classroom were also sampled once weekly. </a:t>
            </a:r>
          </a:p>
          <a:p>
            <a:pPr>
              <a:buFont typeface="Wingdings" pitchFamily="2" charset="2"/>
              <a:buChar char="v"/>
            </a:pPr>
            <a:r>
              <a:rPr lang="en-IN" sz="1800" dirty="0" smtClean="0"/>
              <a:t>All of the samples were collected by the teachers, who received training from study personnel on sample collection. </a:t>
            </a:r>
          </a:p>
          <a:p>
            <a:pPr>
              <a:buFont typeface="Wingdings" pitchFamily="2" charset="2"/>
              <a:buChar char="v"/>
            </a:pPr>
            <a:r>
              <a:rPr lang="en-IN" sz="1800" dirty="0" smtClean="0"/>
              <a:t>Surface samples were obtained by swabbing each individual surface with a sterile polyester </a:t>
            </a:r>
            <a:r>
              <a:rPr lang="en-IN" sz="1800" dirty="0" err="1" smtClean="0"/>
              <a:t>fiber</a:t>
            </a:r>
            <a:r>
              <a:rPr lang="en-IN" sz="1800" dirty="0" smtClean="0"/>
              <a:t>-tipped transport system collection swab moistened in transport medium (BBL Culture swabs [Becton Dickinson and Company, Sparks, MD]).</a:t>
            </a:r>
          </a:p>
          <a:p>
            <a:pPr>
              <a:buFont typeface="Wingdings" pitchFamily="2" charset="2"/>
              <a:buChar char="v"/>
            </a:pPr>
            <a:r>
              <a:rPr lang="en-IN" sz="1800" dirty="0" smtClean="0"/>
              <a:t>All of the samples were delivered overnight to the University of Arizona laboratory on ice and frozen at 80°C until assayed. </a:t>
            </a:r>
          </a:p>
          <a:p>
            <a:pPr>
              <a:buFont typeface="Wingdings" pitchFamily="2" charset="2"/>
              <a:buChar char="v"/>
            </a:pPr>
            <a:r>
              <a:rPr lang="en-IN" sz="1800" dirty="0" smtClean="0"/>
              <a:t>The laboratory used for this study was chosen because it has experience processing swabs from environmental surfaces for viral pathogens in previous research studies</a:t>
            </a:r>
            <a:endParaRPr lang="en-IN" sz="1800"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219200" y="2133600"/>
            <a:ext cx="6553199" cy="1323439"/>
          </a:xfrm>
          <a:prstGeom prst="rect">
            <a:avLst/>
          </a:prstGeom>
          <a:noFill/>
        </p:spPr>
        <p:txBody>
          <a:bodyPr wrap="square" lIns="91440" tIns="45720" rIns="91440" bIns="45720">
            <a:spAutoFit/>
            <a:scene3d>
              <a:camera prst="orthographicFront"/>
              <a:lightRig rig="flat" dir="tl">
                <a:rot lat="0" lon="0" rev="6600000"/>
              </a:lightRig>
            </a:scene3d>
            <a:sp3d extrusionH="25400" contourW="8890">
              <a:bevelT w="38100" h="31750"/>
              <a:contourClr>
                <a:schemeClr val="accent2">
                  <a:shade val="75000"/>
                </a:schemeClr>
              </a:contourClr>
            </a:sp3d>
          </a:bodyPr>
          <a:lstStyle/>
          <a:p>
            <a:pPr algn="ctr"/>
            <a:r>
              <a:rPr lang="en-US" sz="8000" b="1" cap="none" spc="0"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Results </a:t>
            </a:r>
            <a:endParaRPr lang="en-US" sz="8000" b="1" cap="none" spc="0"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0"/>
            <a:ext cx="8229600" cy="1143000"/>
          </a:xfrm>
        </p:spPr>
        <p:txBody>
          <a:bodyPr>
            <a:normAutofit/>
          </a:bodyPr>
          <a:lstStyle/>
          <a:p>
            <a:r>
              <a:rPr lang="en-US" sz="3200" dirty="0" smtClean="0"/>
              <a:t>Table 1.Baseline demographic characteristics</a:t>
            </a:r>
            <a:endParaRPr lang="en-IN" sz="3200" dirty="0"/>
          </a:p>
        </p:txBody>
      </p:sp>
      <p:graphicFrame>
        <p:nvGraphicFramePr>
          <p:cNvPr id="4" name="Content Placeholder 3"/>
          <p:cNvGraphicFramePr>
            <a:graphicFrameLocks noGrp="1"/>
          </p:cNvGraphicFramePr>
          <p:nvPr>
            <p:ph idx="1"/>
          </p:nvPr>
        </p:nvGraphicFramePr>
        <p:xfrm>
          <a:off x="381000" y="822960"/>
          <a:ext cx="8763000" cy="6035040"/>
        </p:xfrm>
        <a:graphic>
          <a:graphicData uri="http://schemas.openxmlformats.org/drawingml/2006/table">
            <a:tbl>
              <a:tblPr firstRow="1" bandRow="1">
                <a:effectLst>
                  <a:outerShdw blurRad="152400" dist="317500" dir="5400000" sx="90000" sy="-19000" rotWithShape="0">
                    <a:prstClr val="black">
                      <a:alpha val="15000"/>
                    </a:prstClr>
                  </a:outerShdw>
                </a:effectLst>
                <a:tableStyleId>{5C22544A-7EE6-4342-B048-85BDC9FD1C3A}</a:tableStyleId>
              </a:tblPr>
              <a:tblGrid>
                <a:gridCol w="2190750"/>
                <a:gridCol w="2190750"/>
                <a:gridCol w="2190750"/>
                <a:gridCol w="2190750"/>
              </a:tblGrid>
              <a:tr h="614218">
                <a:tc>
                  <a:txBody>
                    <a:bodyPr/>
                    <a:lstStyle/>
                    <a:p>
                      <a:r>
                        <a:rPr lang="en-US" dirty="0" smtClean="0"/>
                        <a:t>Demographic variables</a:t>
                      </a:r>
                      <a:endParaRPr lang="en-IN" dirty="0"/>
                    </a:p>
                  </a:txBody>
                  <a:tcPr marL="90000" marR="90000">
                    <a:solidFill>
                      <a:schemeClr val="accent6">
                        <a:lumMod val="75000"/>
                      </a:schemeClr>
                    </a:solidFill>
                  </a:tcPr>
                </a:tc>
                <a:tc>
                  <a:txBody>
                    <a:bodyPr/>
                    <a:lstStyle/>
                    <a:p>
                      <a:r>
                        <a:rPr lang="en-US" dirty="0" smtClean="0"/>
                        <a:t>Controls </a:t>
                      </a:r>
                    </a:p>
                    <a:p>
                      <a:r>
                        <a:rPr lang="en-US" dirty="0" smtClean="0"/>
                        <a:t>( n=144 families)</a:t>
                      </a:r>
                      <a:endParaRPr lang="en-IN" dirty="0"/>
                    </a:p>
                  </a:txBody>
                  <a:tcPr marL="90000" marR="90000">
                    <a:solidFill>
                      <a:schemeClr val="accent6">
                        <a:lumMod val="75000"/>
                      </a:schemeClr>
                    </a:solidFill>
                  </a:tcPr>
                </a:tc>
                <a:tc>
                  <a:txBody>
                    <a:bodyPr/>
                    <a:lstStyle/>
                    <a:p>
                      <a:r>
                        <a:rPr lang="en-US" dirty="0" smtClean="0"/>
                        <a:t>Intervention</a:t>
                      </a:r>
                    </a:p>
                    <a:p>
                      <a:r>
                        <a:rPr lang="en-US" dirty="0" smtClean="0"/>
                        <a:t>(n=146 families)</a:t>
                      </a:r>
                      <a:endParaRPr lang="en-IN" dirty="0"/>
                    </a:p>
                  </a:txBody>
                  <a:tcPr marL="90000" marR="90000">
                    <a:solidFill>
                      <a:schemeClr val="accent6">
                        <a:lumMod val="75000"/>
                      </a:schemeClr>
                    </a:solidFill>
                  </a:tcPr>
                </a:tc>
                <a:tc>
                  <a:txBody>
                    <a:bodyPr/>
                    <a:lstStyle/>
                    <a:p>
                      <a:pPr lvl="0" algn="l">
                        <a:buFont typeface="Arial" pitchFamily="34" charset="0"/>
                        <a:buNone/>
                      </a:pPr>
                      <a:r>
                        <a:rPr lang="en-US" dirty="0" smtClean="0"/>
                        <a:t>P</a:t>
                      </a:r>
                      <a:endParaRPr lang="en-IN" dirty="0"/>
                    </a:p>
                  </a:txBody>
                  <a:tcPr marL="90000" marR="90000">
                    <a:solidFill>
                      <a:schemeClr val="accent6">
                        <a:lumMod val="75000"/>
                      </a:schemeClr>
                    </a:solidFill>
                  </a:tcPr>
                </a:tc>
              </a:tr>
              <a:tr h="350982">
                <a:tc>
                  <a:txBody>
                    <a:bodyPr/>
                    <a:lstStyle/>
                    <a:p>
                      <a:r>
                        <a:rPr lang="en-US" dirty="0" smtClean="0"/>
                        <a:t>Gender</a:t>
                      </a:r>
                      <a:endParaRPr lang="en-IN" dirty="0"/>
                    </a:p>
                  </a:txBody>
                  <a:tcPr marL="90000" marR="90000">
                    <a:solidFill>
                      <a:srgbClr val="92D050"/>
                    </a:solidFill>
                  </a:tcPr>
                </a:tc>
                <a:tc>
                  <a:txBody>
                    <a:bodyPr/>
                    <a:lstStyle/>
                    <a:p>
                      <a:endParaRPr lang="en-IN" dirty="0"/>
                    </a:p>
                  </a:txBody>
                  <a:tcPr marL="90000" marR="90000">
                    <a:solidFill>
                      <a:srgbClr val="92D050"/>
                    </a:solidFill>
                  </a:tcPr>
                </a:tc>
                <a:tc>
                  <a:txBody>
                    <a:bodyPr/>
                    <a:lstStyle/>
                    <a:p>
                      <a:endParaRPr lang="en-IN" dirty="0"/>
                    </a:p>
                  </a:txBody>
                  <a:tcPr marL="90000" marR="90000">
                    <a:solidFill>
                      <a:srgbClr val="92D050"/>
                    </a:solidFill>
                  </a:tcPr>
                </a:tc>
                <a:tc>
                  <a:txBody>
                    <a:bodyPr/>
                    <a:lstStyle/>
                    <a:p>
                      <a:r>
                        <a:rPr lang="en-US" dirty="0" smtClean="0"/>
                        <a:t>.64</a:t>
                      </a:r>
                      <a:endParaRPr lang="en-IN" dirty="0"/>
                    </a:p>
                  </a:txBody>
                  <a:tcPr marL="90000" marR="90000">
                    <a:solidFill>
                      <a:srgbClr val="92D050"/>
                    </a:solidFill>
                  </a:tcPr>
                </a:tc>
              </a:tr>
              <a:tr h="350982">
                <a:tc>
                  <a:txBody>
                    <a:bodyPr/>
                    <a:lstStyle/>
                    <a:p>
                      <a:r>
                        <a:rPr lang="en-US" dirty="0" smtClean="0"/>
                        <a:t>Male</a:t>
                      </a:r>
                      <a:endParaRPr lang="en-IN" dirty="0"/>
                    </a:p>
                  </a:txBody>
                  <a:tcPr marL="90000" marR="90000">
                    <a:solidFill>
                      <a:srgbClr val="92D050"/>
                    </a:solidFill>
                  </a:tcPr>
                </a:tc>
                <a:tc>
                  <a:txBody>
                    <a:bodyPr/>
                    <a:lstStyle/>
                    <a:p>
                      <a:r>
                        <a:rPr lang="en-IN" sz="1800" kern="1200" baseline="0" dirty="0" smtClean="0">
                          <a:solidFill>
                            <a:schemeClr val="dk1"/>
                          </a:solidFill>
                          <a:latin typeface="+mn-lt"/>
                          <a:ea typeface="+mn-ea"/>
                          <a:cs typeface="+mn-cs"/>
                        </a:rPr>
                        <a:t>70 (49)</a:t>
                      </a:r>
                      <a:endParaRPr lang="en-IN" dirty="0"/>
                    </a:p>
                  </a:txBody>
                  <a:tcPr marL="90000" marR="90000">
                    <a:solidFill>
                      <a:srgbClr val="92D050"/>
                    </a:solidFill>
                  </a:tcPr>
                </a:tc>
                <a:tc>
                  <a:txBody>
                    <a:bodyPr/>
                    <a:lstStyle/>
                    <a:p>
                      <a:r>
                        <a:rPr lang="en-IN" sz="1800" kern="1200" baseline="0" dirty="0" smtClean="0">
                          <a:solidFill>
                            <a:schemeClr val="dk1"/>
                          </a:solidFill>
                          <a:latin typeface="+mn-lt"/>
                          <a:ea typeface="+mn-ea"/>
                          <a:cs typeface="+mn-cs"/>
                        </a:rPr>
                        <a:t>65 (45)</a:t>
                      </a:r>
                      <a:endParaRPr lang="en-IN" dirty="0"/>
                    </a:p>
                  </a:txBody>
                  <a:tcPr marL="90000" marR="90000">
                    <a:solidFill>
                      <a:srgbClr val="92D050"/>
                    </a:solidFill>
                  </a:tcPr>
                </a:tc>
                <a:tc>
                  <a:txBody>
                    <a:bodyPr/>
                    <a:lstStyle/>
                    <a:p>
                      <a:endParaRPr lang="en-IN" dirty="0"/>
                    </a:p>
                  </a:txBody>
                  <a:tcPr marL="90000" marR="90000">
                    <a:solidFill>
                      <a:srgbClr val="92D050"/>
                    </a:solidFill>
                  </a:tcPr>
                </a:tc>
              </a:tr>
              <a:tr h="614218">
                <a:tc>
                  <a:txBody>
                    <a:bodyPr/>
                    <a:lstStyle/>
                    <a:p>
                      <a:r>
                        <a:rPr lang="en-US" dirty="0" smtClean="0"/>
                        <a:t>female</a:t>
                      </a:r>
                      <a:endParaRPr lang="en-IN" dirty="0"/>
                    </a:p>
                  </a:txBody>
                  <a:tcPr marL="90000" marR="90000">
                    <a:solidFill>
                      <a:srgbClr val="92D050"/>
                    </a:solidFill>
                  </a:tcPr>
                </a:tc>
                <a:tc>
                  <a:txBody>
                    <a:bodyPr/>
                    <a:lstStyle/>
                    <a:p>
                      <a:r>
                        <a:rPr lang="en-IN" sz="1800" kern="1200" baseline="0" dirty="0" smtClean="0">
                          <a:solidFill>
                            <a:schemeClr val="dk1"/>
                          </a:solidFill>
                          <a:latin typeface="+mn-lt"/>
                          <a:ea typeface="+mn-ea"/>
                          <a:cs typeface="+mn-cs"/>
                        </a:rPr>
                        <a:t>74 (51)</a:t>
                      </a:r>
                      <a:endParaRPr lang="en-IN" dirty="0"/>
                    </a:p>
                  </a:txBody>
                  <a:tcPr marL="90000" marR="90000">
                    <a:solidFill>
                      <a:srgbClr val="92D050"/>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IN" sz="1800" kern="1200" baseline="0" dirty="0" smtClean="0">
                          <a:solidFill>
                            <a:schemeClr val="dk1"/>
                          </a:solidFill>
                          <a:latin typeface="+mn-lt"/>
                          <a:ea typeface="+mn-ea"/>
                          <a:cs typeface="+mn-cs"/>
                        </a:rPr>
                        <a:t> 79 (55)</a:t>
                      </a:r>
                      <a:endParaRPr lang="en-IN" dirty="0" smtClean="0"/>
                    </a:p>
                    <a:p>
                      <a:endParaRPr lang="en-IN" dirty="0"/>
                    </a:p>
                  </a:txBody>
                  <a:tcPr marL="90000" marR="90000">
                    <a:solidFill>
                      <a:srgbClr val="92D050"/>
                    </a:solidFill>
                  </a:tcPr>
                </a:tc>
                <a:tc>
                  <a:txBody>
                    <a:bodyPr/>
                    <a:lstStyle/>
                    <a:p>
                      <a:endParaRPr lang="en-IN" dirty="0"/>
                    </a:p>
                  </a:txBody>
                  <a:tcPr marL="90000" marR="90000">
                    <a:solidFill>
                      <a:srgbClr val="92D050"/>
                    </a:solidFill>
                  </a:tcPr>
                </a:tc>
              </a:tr>
              <a:tr h="350982">
                <a:tc>
                  <a:txBody>
                    <a:bodyPr/>
                    <a:lstStyle/>
                    <a:p>
                      <a:r>
                        <a:rPr lang="en-US" dirty="0" smtClean="0"/>
                        <a:t>Race</a:t>
                      </a:r>
                      <a:r>
                        <a:rPr lang="en-US" baseline="0" dirty="0" smtClean="0"/>
                        <a:t>  </a:t>
                      </a:r>
                      <a:r>
                        <a:rPr lang="en-US" i="1" baseline="0" dirty="0" smtClean="0"/>
                        <a:t>n</a:t>
                      </a:r>
                      <a:r>
                        <a:rPr lang="en-US" baseline="0" dirty="0" smtClean="0"/>
                        <a:t>(%)</a:t>
                      </a:r>
                      <a:endParaRPr lang="en-IN" dirty="0"/>
                    </a:p>
                  </a:txBody>
                  <a:tcPr marL="90000" marR="90000">
                    <a:solidFill>
                      <a:schemeClr val="accent6">
                        <a:lumMod val="75000"/>
                      </a:schemeClr>
                    </a:solidFill>
                  </a:tcPr>
                </a:tc>
                <a:tc>
                  <a:txBody>
                    <a:bodyPr/>
                    <a:lstStyle/>
                    <a:p>
                      <a:endParaRPr lang="en-IN" dirty="0"/>
                    </a:p>
                  </a:txBody>
                  <a:tcPr marL="90000" marR="90000">
                    <a:solidFill>
                      <a:schemeClr val="accent6">
                        <a:lumMod val="75000"/>
                      </a:schemeClr>
                    </a:solidFill>
                  </a:tcPr>
                </a:tc>
                <a:tc>
                  <a:txBody>
                    <a:bodyPr/>
                    <a:lstStyle/>
                    <a:p>
                      <a:endParaRPr lang="en-IN"/>
                    </a:p>
                  </a:txBody>
                  <a:tcPr marL="90000" marR="90000">
                    <a:solidFill>
                      <a:schemeClr val="accent6">
                        <a:lumMod val="75000"/>
                      </a:schemeClr>
                    </a:solidFill>
                  </a:tcPr>
                </a:tc>
                <a:tc>
                  <a:txBody>
                    <a:bodyPr/>
                    <a:lstStyle/>
                    <a:p>
                      <a:r>
                        <a:rPr lang="en-US" dirty="0" smtClean="0"/>
                        <a:t>.47</a:t>
                      </a:r>
                      <a:endParaRPr lang="en-IN" dirty="0"/>
                    </a:p>
                  </a:txBody>
                  <a:tcPr marL="90000" marR="90000">
                    <a:solidFill>
                      <a:schemeClr val="accent6">
                        <a:lumMod val="75000"/>
                      </a:schemeClr>
                    </a:solidFill>
                  </a:tcPr>
                </a:tc>
              </a:tr>
              <a:tr h="350982">
                <a:tc>
                  <a:txBody>
                    <a:bodyPr/>
                    <a:lstStyle/>
                    <a:p>
                      <a:r>
                        <a:rPr lang="en-US" dirty="0" smtClean="0"/>
                        <a:t>white</a:t>
                      </a:r>
                      <a:endParaRPr lang="en-IN" dirty="0"/>
                    </a:p>
                  </a:txBody>
                  <a:tcPr marL="90000" marR="90000">
                    <a:solidFill>
                      <a:schemeClr val="accent6">
                        <a:lumMod val="75000"/>
                      </a:schemeClr>
                    </a:solidFill>
                  </a:tcPr>
                </a:tc>
                <a:tc>
                  <a:txBody>
                    <a:bodyPr/>
                    <a:lstStyle/>
                    <a:p>
                      <a:r>
                        <a:rPr lang="en-US" dirty="0" smtClean="0"/>
                        <a:t>125(87)</a:t>
                      </a:r>
                      <a:endParaRPr lang="en-IN" dirty="0"/>
                    </a:p>
                  </a:txBody>
                  <a:tcPr marL="90000" marR="90000">
                    <a:solidFill>
                      <a:schemeClr val="accent6">
                        <a:lumMod val="75000"/>
                      </a:schemeClr>
                    </a:solidFill>
                  </a:tcPr>
                </a:tc>
                <a:tc>
                  <a:txBody>
                    <a:bodyPr/>
                    <a:lstStyle/>
                    <a:p>
                      <a:r>
                        <a:rPr lang="en-US" dirty="0" smtClean="0"/>
                        <a:t>130(90)</a:t>
                      </a:r>
                      <a:endParaRPr lang="en-IN" dirty="0"/>
                    </a:p>
                  </a:txBody>
                  <a:tcPr marL="90000" marR="90000">
                    <a:solidFill>
                      <a:schemeClr val="accent6">
                        <a:lumMod val="75000"/>
                      </a:schemeClr>
                    </a:solidFill>
                  </a:tcPr>
                </a:tc>
                <a:tc>
                  <a:txBody>
                    <a:bodyPr/>
                    <a:lstStyle/>
                    <a:p>
                      <a:endParaRPr lang="en-IN"/>
                    </a:p>
                  </a:txBody>
                  <a:tcPr marL="90000" marR="90000">
                    <a:solidFill>
                      <a:schemeClr val="accent6">
                        <a:lumMod val="75000"/>
                      </a:schemeClr>
                    </a:solidFill>
                  </a:tcPr>
                </a:tc>
              </a:tr>
              <a:tr h="350982">
                <a:tc>
                  <a:txBody>
                    <a:bodyPr/>
                    <a:lstStyle/>
                    <a:p>
                      <a:r>
                        <a:rPr lang="en-US" dirty="0" smtClean="0"/>
                        <a:t>Black </a:t>
                      </a:r>
                      <a:endParaRPr lang="en-IN" dirty="0"/>
                    </a:p>
                  </a:txBody>
                  <a:tcPr marL="90000" marR="90000">
                    <a:solidFill>
                      <a:schemeClr val="accent6">
                        <a:lumMod val="75000"/>
                      </a:schemeClr>
                    </a:solidFill>
                  </a:tcPr>
                </a:tc>
                <a:tc>
                  <a:txBody>
                    <a:bodyPr/>
                    <a:lstStyle/>
                    <a:p>
                      <a:r>
                        <a:rPr lang="en-US" dirty="0" smtClean="0"/>
                        <a:t>4(3)</a:t>
                      </a:r>
                      <a:endParaRPr lang="en-IN" dirty="0"/>
                    </a:p>
                  </a:txBody>
                  <a:tcPr marL="90000" marR="90000">
                    <a:solidFill>
                      <a:schemeClr val="accent6">
                        <a:lumMod val="75000"/>
                      </a:schemeClr>
                    </a:solidFill>
                  </a:tcPr>
                </a:tc>
                <a:tc>
                  <a:txBody>
                    <a:bodyPr/>
                    <a:lstStyle/>
                    <a:p>
                      <a:r>
                        <a:rPr lang="en-US" dirty="0" smtClean="0"/>
                        <a:t>1(1)</a:t>
                      </a:r>
                      <a:endParaRPr lang="en-IN" dirty="0"/>
                    </a:p>
                  </a:txBody>
                  <a:tcPr marL="90000" marR="90000">
                    <a:solidFill>
                      <a:schemeClr val="accent6">
                        <a:lumMod val="75000"/>
                      </a:schemeClr>
                    </a:solidFill>
                  </a:tcPr>
                </a:tc>
                <a:tc>
                  <a:txBody>
                    <a:bodyPr/>
                    <a:lstStyle/>
                    <a:p>
                      <a:endParaRPr lang="en-IN"/>
                    </a:p>
                  </a:txBody>
                  <a:tcPr marL="90000" marR="90000">
                    <a:solidFill>
                      <a:schemeClr val="accent6">
                        <a:lumMod val="75000"/>
                      </a:schemeClr>
                    </a:solidFill>
                  </a:tcPr>
                </a:tc>
              </a:tr>
              <a:tr h="350982">
                <a:tc>
                  <a:txBody>
                    <a:bodyPr/>
                    <a:lstStyle/>
                    <a:p>
                      <a:r>
                        <a:rPr lang="en-US" dirty="0" smtClean="0"/>
                        <a:t>Other </a:t>
                      </a:r>
                      <a:endParaRPr lang="en-IN" dirty="0"/>
                    </a:p>
                  </a:txBody>
                  <a:tcPr marL="90000" marR="90000">
                    <a:solidFill>
                      <a:schemeClr val="accent6">
                        <a:lumMod val="75000"/>
                      </a:schemeClr>
                    </a:solidFill>
                  </a:tcPr>
                </a:tc>
                <a:tc>
                  <a:txBody>
                    <a:bodyPr/>
                    <a:lstStyle/>
                    <a:p>
                      <a:r>
                        <a:rPr lang="en-US" dirty="0" smtClean="0"/>
                        <a:t>13(9)</a:t>
                      </a:r>
                      <a:endParaRPr lang="en-IN" dirty="0"/>
                    </a:p>
                  </a:txBody>
                  <a:tcPr marL="90000" marR="90000">
                    <a:solidFill>
                      <a:schemeClr val="accent6">
                        <a:lumMod val="75000"/>
                      </a:schemeClr>
                    </a:solidFill>
                  </a:tcPr>
                </a:tc>
                <a:tc>
                  <a:txBody>
                    <a:bodyPr/>
                    <a:lstStyle/>
                    <a:p>
                      <a:r>
                        <a:rPr lang="en-US" dirty="0" smtClean="0"/>
                        <a:t>10(7)</a:t>
                      </a:r>
                      <a:endParaRPr lang="en-IN" dirty="0"/>
                    </a:p>
                  </a:txBody>
                  <a:tcPr marL="90000" marR="90000">
                    <a:solidFill>
                      <a:schemeClr val="accent6">
                        <a:lumMod val="75000"/>
                      </a:schemeClr>
                    </a:solidFill>
                  </a:tcPr>
                </a:tc>
                <a:tc>
                  <a:txBody>
                    <a:bodyPr/>
                    <a:lstStyle/>
                    <a:p>
                      <a:endParaRPr lang="en-IN" dirty="0"/>
                    </a:p>
                  </a:txBody>
                  <a:tcPr marL="90000" marR="90000">
                    <a:solidFill>
                      <a:schemeClr val="accent6">
                        <a:lumMod val="75000"/>
                      </a:schemeClr>
                    </a:solidFill>
                  </a:tcPr>
                </a:tc>
              </a:tr>
              <a:tr h="877455">
                <a:tc>
                  <a:txBody>
                    <a:bodyPr/>
                    <a:lstStyle/>
                    <a:p>
                      <a:r>
                        <a:rPr lang="en-IN" sz="1800" kern="1200" baseline="0" dirty="0" smtClean="0">
                          <a:solidFill>
                            <a:schemeClr val="dk1"/>
                          </a:solidFill>
                          <a:latin typeface="+mn-lt"/>
                          <a:ea typeface="+mn-ea"/>
                          <a:cs typeface="+mn-cs"/>
                        </a:rPr>
                        <a:t>No. of people currently living in</a:t>
                      </a:r>
                    </a:p>
                    <a:p>
                      <a:r>
                        <a:rPr lang="en-IN" sz="1800" kern="1200" baseline="0" dirty="0" smtClean="0">
                          <a:solidFill>
                            <a:schemeClr val="dk1"/>
                          </a:solidFill>
                          <a:latin typeface="+mn-lt"/>
                          <a:ea typeface="+mn-ea"/>
                          <a:cs typeface="+mn-cs"/>
                        </a:rPr>
                        <a:t>home, </a:t>
                      </a:r>
                      <a:r>
                        <a:rPr lang="en-IN" sz="1800" i="1" kern="1200" baseline="0" dirty="0" smtClean="0">
                          <a:solidFill>
                            <a:schemeClr val="dk1"/>
                          </a:solidFill>
                          <a:latin typeface="+mn-lt"/>
                          <a:ea typeface="+mn-ea"/>
                          <a:cs typeface="+mn-cs"/>
                        </a:rPr>
                        <a:t>n (%)</a:t>
                      </a:r>
                      <a:endParaRPr lang="en-IN" dirty="0"/>
                    </a:p>
                  </a:txBody>
                  <a:tcPr marL="90000" marR="90000">
                    <a:solidFill>
                      <a:srgbClr val="00B0F0"/>
                    </a:solidFill>
                  </a:tcPr>
                </a:tc>
                <a:tc>
                  <a:txBody>
                    <a:bodyPr/>
                    <a:lstStyle/>
                    <a:p>
                      <a:endParaRPr lang="en-IN" dirty="0"/>
                    </a:p>
                  </a:txBody>
                  <a:tcPr marL="90000" marR="90000">
                    <a:solidFill>
                      <a:srgbClr val="00B0F0"/>
                    </a:solidFill>
                  </a:tcPr>
                </a:tc>
                <a:tc>
                  <a:txBody>
                    <a:bodyPr/>
                    <a:lstStyle/>
                    <a:p>
                      <a:endParaRPr lang="en-IN"/>
                    </a:p>
                  </a:txBody>
                  <a:tcPr marL="90000" marR="90000">
                    <a:solidFill>
                      <a:srgbClr val="00B0F0"/>
                    </a:solidFill>
                  </a:tcPr>
                </a:tc>
                <a:tc>
                  <a:txBody>
                    <a:bodyPr/>
                    <a:lstStyle/>
                    <a:p>
                      <a:r>
                        <a:rPr lang="en-US" dirty="0" smtClean="0"/>
                        <a:t>.83</a:t>
                      </a:r>
                      <a:endParaRPr lang="en-IN" dirty="0"/>
                    </a:p>
                  </a:txBody>
                  <a:tcPr marL="90000" marR="90000">
                    <a:solidFill>
                      <a:srgbClr val="00B0F0"/>
                    </a:solidFill>
                  </a:tcPr>
                </a:tc>
              </a:tr>
              <a:tr h="350982">
                <a:tc>
                  <a:txBody>
                    <a:bodyPr/>
                    <a:lstStyle/>
                    <a:p>
                      <a:r>
                        <a:rPr lang="en-IN" dirty="0" smtClean="0"/>
                        <a:t>≤3</a:t>
                      </a:r>
                      <a:endParaRPr lang="en-IN" dirty="0"/>
                    </a:p>
                  </a:txBody>
                  <a:tcPr marL="90000" marR="90000">
                    <a:solidFill>
                      <a:srgbClr val="00B0F0"/>
                    </a:solidFill>
                  </a:tcPr>
                </a:tc>
                <a:tc>
                  <a:txBody>
                    <a:bodyPr/>
                    <a:lstStyle/>
                    <a:p>
                      <a:r>
                        <a:rPr lang="en-IN" sz="1800" kern="1200" baseline="0" dirty="0" smtClean="0">
                          <a:solidFill>
                            <a:schemeClr val="dk1"/>
                          </a:solidFill>
                          <a:latin typeface="+mn-lt"/>
                          <a:ea typeface="+mn-ea"/>
                          <a:cs typeface="+mn-cs"/>
                        </a:rPr>
                        <a:t>22 (15)</a:t>
                      </a:r>
                      <a:endParaRPr lang="en-IN" dirty="0"/>
                    </a:p>
                  </a:txBody>
                  <a:tcPr marL="90000" marR="90000">
                    <a:solidFill>
                      <a:srgbClr val="00B0F0"/>
                    </a:solidFill>
                  </a:tcPr>
                </a:tc>
                <a:tc>
                  <a:txBody>
                    <a:bodyPr/>
                    <a:lstStyle/>
                    <a:p>
                      <a:r>
                        <a:rPr lang="en-IN" sz="1800" kern="1200" baseline="0" dirty="0" smtClean="0">
                          <a:solidFill>
                            <a:schemeClr val="dk1"/>
                          </a:solidFill>
                          <a:latin typeface="+mn-lt"/>
                          <a:ea typeface="+mn-ea"/>
                          <a:cs typeface="+mn-cs"/>
                        </a:rPr>
                        <a:t>17 (12)</a:t>
                      </a:r>
                    </a:p>
                  </a:txBody>
                  <a:tcPr marL="90000" marR="90000">
                    <a:solidFill>
                      <a:srgbClr val="00B0F0"/>
                    </a:solidFill>
                  </a:tcPr>
                </a:tc>
                <a:tc>
                  <a:txBody>
                    <a:bodyPr/>
                    <a:lstStyle/>
                    <a:p>
                      <a:endParaRPr lang="en-IN" dirty="0"/>
                    </a:p>
                  </a:txBody>
                  <a:tcPr marL="90000" marR="90000">
                    <a:solidFill>
                      <a:srgbClr val="00B0F0"/>
                    </a:solidFill>
                  </a:tcPr>
                </a:tc>
              </a:tr>
              <a:tr h="877455">
                <a:tc>
                  <a:txBody>
                    <a:bodyPr/>
                    <a:lstStyle/>
                    <a:p>
                      <a:r>
                        <a:rPr lang="en-US" dirty="0" smtClean="0"/>
                        <a:t>4-5</a:t>
                      </a:r>
                      <a:endParaRPr lang="en-IN" dirty="0"/>
                    </a:p>
                  </a:txBody>
                  <a:tcPr marL="90000" marR="90000">
                    <a:solidFill>
                      <a:srgbClr val="00B0F0"/>
                    </a:solidFill>
                  </a:tcPr>
                </a:tc>
                <a:tc>
                  <a:txBody>
                    <a:bodyPr/>
                    <a:lstStyle/>
                    <a:p>
                      <a:r>
                        <a:rPr lang="en-IN" sz="1800" kern="1200" baseline="0" dirty="0" smtClean="0">
                          <a:solidFill>
                            <a:schemeClr val="dk1"/>
                          </a:solidFill>
                          <a:latin typeface="+mn-lt"/>
                          <a:ea typeface="+mn-ea"/>
                          <a:cs typeface="+mn-cs"/>
                        </a:rPr>
                        <a:t>96 (67)</a:t>
                      </a:r>
                      <a:endParaRPr lang="en-IN" dirty="0"/>
                    </a:p>
                  </a:txBody>
                  <a:tcPr marL="90000" marR="90000">
                    <a:solidFill>
                      <a:srgbClr val="00B0F0"/>
                    </a:solidFill>
                  </a:tcPr>
                </a:tc>
                <a:tc>
                  <a:txBody>
                    <a:bodyPr/>
                    <a:lstStyle/>
                    <a:p>
                      <a:r>
                        <a:rPr lang="en-IN" sz="1800" kern="1200" baseline="0" dirty="0" smtClean="0">
                          <a:solidFill>
                            <a:schemeClr val="dk1"/>
                          </a:solidFill>
                          <a:latin typeface="+mn-lt"/>
                          <a:ea typeface="+mn-ea"/>
                          <a:cs typeface="+mn-cs"/>
                        </a:rPr>
                        <a:t>109 (75)</a:t>
                      </a:r>
                    </a:p>
                    <a:p>
                      <a:endParaRPr lang="en-IN" dirty="0" smtClean="0"/>
                    </a:p>
                    <a:p>
                      <a:endParaRPr lang="en-IN" dirty="0"/>
                    </a:p>
                  </a:txBody>
                  <a:tcPr marL="90000" marR="90000">
                    <a:solidFill>
                      <a:srgbClr val="00B0F0"/>
                    </a:solidFill>
                  </a:tcPr>
                </a:tc>
                <a:tc>
                  <a:txBody>
                    <a:bodyPr/>
                    <a:lstStyle/>
                    <a:p>
                      <a:endParaRPr lang="en-IN" dirty="0"/>
                    </a:p>
                  </a:txBody>
                  <a:tcPr marL="90000" marR="90000">
                    <a:solidFill>
                      <a:srgbClr val="00B0F0"/>
                    </a:solidFill>
                  </a:tcPr>
                </a:tc>
              </a:tr>
              <a:tr h="350982">
                <a:tc>
                  <a:txBody>
                    <a:bodyPr/>
                    <a:lstStyle/>
                    <a:p>
                      <a:r>
                        <a:rPr lang="en-IN" dirty="0" smtClean="0"/>
                        <a:t>≥6</a:t>
                      </a:r>
                      <a:endParaRPr lang="en-IN" dirty="0"/>
                    </a:p>
                  </a:txBody>
                  <a:tcPr marL="90000" marR="90000">
                    <a:solidFill>
                      <a:srgbClr val="00B0F0"/>
                    </a:solidFill>
                  </a:tcPr>
                </a:tc>
                <a:tc>
                  <a:txBody>
                    <a:bodyPr/>
                    <a:lstStyle/>
                    <a:p>
                      <a:r>
                        <a:rPr lang="en-IN" sz="1800" kern="1200" baseline="0" dirty="0" smtClean="0">
                          <a:solidFill>
                            <a:schemeClr val="dk1"/>
                          </a:solidFill>
                          <a:latin typeface="+mn-lt"/>
                          <a:ea typeface="+mn-ea"/>
                          <a:cs typeface="+mn-cs"/>
                        </a:rPr>
                        <a:t>26 (18)</a:t>
                      </a:r>
                      <a:endParaRPr lang="en-IN" dirty="0"/>
                    </a:p>
                  </a:txBody>
                  <a:tcPr marL="90000" marR="90000">
                    <a:solidFill>
                      <a:srgbClr val="00B0F0"/>
                    </a:solidFill>
                  </a:tcPr>
                </a:tc>
                <a:tc>
                  <a:txBody>
                    <a:bodyPr/>
                    <a:lstStyle/>
                    <a:p>
                      <a:r>
                        <a:rPr lang="en-IN" sz="1800" kern="1200" baseline="0" dirty="0" smtClean="0">
                          <a:solidFill>
                            <a:schemeClr val="dk1"/>
                          </a:solidFill>
                          <a:latin typeface="+mn-lt"/>
                          <a:ea typeface="+mn-ea"/>
                          <a:cs typeface="+mn-cs"/>
                        </a:rPr>
                        <a:t>19 (13)</a:t>
                      </a:r>
                      <a:endParaRPr lang="en-IN" dirty="0"/>
                    </a:p>
                  </a:txBody>
                  <a:tcPr marL="90000" marR="90000">
                    <a:solidFill>
                      <a:srgbClr val="00B0F0"/>
                    </a:solidFill>
                  </a:tcPr>
                </a:tc>
                <a:tc>
                  <a:txBody>
                    <a:bodyPr/>
                    <a:lstStyle/>
                    <a:p>
                      <a:endParaRPr lang="en-IN" dirty="0"/>
                    </a:p>
                  </a:txBody>
                  <a:tcPr marL="90000" marR="90000">
                    <a:solidFill>
                      <a:srgbClr val="00B0F0"/>
                    </a:solidFill>
                  </a:tcPr>
                </a:tc>
              </a:tr>
            </a:tbl>
          </a:graphicData>
        </a:graphic>
      </p:graphicFrame>
      <p:sp>
        <p:nvSpPr>
          <p:cNvPr id="5" name="Oval 4"/>
          <p:cNvSpPr/>
          <p:nvPr/>
        </p:nvSpPr>
        <p:spPr>
          <a:xfrm>
            <a:off x="2514600" y="3200400"/>
            <a:ext cx="1066800" cy="381000"/>
          </a:xfrm>
          <a:prstGeom prst="ellipse">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solidFill>
                <a:srgbClr val="FF0000"/>
              </a:solidFill>
            </a:endParaRPr>
          </a:p>
        </p:txBody>
      </p:sp>
      <p:sp>
        <p:nvSpPr>
          <p:cNvPr id="6" name="Oval 5"/>
          <p:cNvSpPr/>
          <p:nvPr/>
        </p:nvSpPr>
        <p:spPr>
          <a:xfrm>
            <a:off x="4724400" y="3200400"/>
            <a:ext cx="1066800" cy="381000"/>
          </a:xfrm>
          <a:prstGeom prst="ellipse">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solidFill>
                <a:srgbClr val="FF0000"/>
              </a:solidFill>
            </a:endParaRPr>
          </a:p>
        </p:txBody>
      </p:sp>
      <p:sp>
        <p:nvSpPr>
          <p:cNvPr id="7" name="Oval 6"/>
          <p:cNvSpPr/>
          <p:nvPr/>
        </p:nvSpPr>
        <p:spPr>
          <a:xfrm>
            <a:off x="4724400" y="5562600"/>
            <a:ext cx="1066800" cy="381000"/>
          </a:xfrm>
          <a:prstGeom prst="ellipse">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solidFill>
                <a:srgbClr val="FF0000"/>
              </a:solidFill>
            </a:endParaRPr>
          </a:p>
        </p:txBody>
      </p:sp>
      <p:sp>
        <p:nvSpPr>
          <p:cNvPr id="8" name="Oval 7"/>
          <p:cNvSpPr/>
          <p:nvPr/>
        </p:nvSpPr>
        <p:spPr>
          <a:xfrm>
            <a:off x="2514600" y="5562600"/>
            <a:ext cx="1066800" cy="381000"/>
          </a:xfrm>
          <a:prstGeom prst="ellipse">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solidFill>
                <a:srgbClr val="FF0000"/>
              </a:solidFill>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0"/>
            <a:ext cx="8229600" cy="1143000"/>
          </a:xfrm>
        </p:spPr>
        <p:txBody>
          <a:bodyPr>
            <a:normAutofit fontScale="90000"/>
          </a:bodyPr>
          <a:lstStyle/>
          <a:p>
            <a:r>
              <a:rPr lang="en-US" dirty="0" smtClean="0"/>
              <a:t>Baseline demographic characteristics</a:t>
            </a:r>
            <a:endParaRPr lang="en-IN" dirty="0"/>
          </a:p>
        </p:txBody>
      </p:sp>
      <p:graphicFrame>
        <p:nvGraphicFramePr>
          <p:cNvPr id="4" name="Content Placeholder 3"/>
          <p:cNvGraphicFramePr>
            <a:graphicFrameLocks noGrp="1"/>
          </p:cNvGraphicFramePr>
          <p:nvPr>
            <p:ph idx="1"/>
          </p:nvPr>
        </p:nvGraphicFramePr>
        <p:xfrm>
          <a:off x="381000" y="916303"/>
          <a:ext cx="8153400" cy="5627136"/>
        </p:xfrm>
        <a:graphic>
          <a:graphicData uri="http://schemas.openxmlformats.org/drawingml/2006/table">
            <a:tbl>
              <a:tblPr firstRow="1" bandRow="1">
                <a:effectLst>
                  <a:outerShdw blurRad="152400" dist="317500" dir="5400000" sx="90000" sy="-19000" rotWithShape="0">
                    <a:prstClr val="black">
                      <a:alpha val="15000"/>
                    </a:prstClr>
                  </a:outerShdw>
                </a:effectLst>
                <a:tableStyleId>{5C22544A-7EE6-4342-B048-85BDC9FD1C3A}</a:tableStyleId>
              </a:tblPr>
              <a:tblGrid>
                <a:gridCol w="2038350"/>
                <a:gridCol w="2038350"/>
                <a:gridCol w="2038350"/>
                <a:gridCol w="2038350"/>
              </a:tblGrid>
              <a:tr h="552986">
                <a:tc>
                  <a:txBody>
                    <a:bodyPr/>
                    <a:lstStyle/>
                    <a:p>
                      <a:r>
                        <a:rPr lang="en-US" dirty="0" smtClean="0"/>
                        <a:t>Demographic variables</a:t>
                      </a:r>
                      <a:endParaRPr lang="en-IN" dirty="0"/>
                    </a:p>
                  </a:txBody>
                  <a:tcPr marL="90000" marR="90000">
                    <a:solidFill>
                      <a:schemeClr val="accent6">
                        <a:lumMod val="75000"/>
                      </a:schemeClr>
                    </a:solidFill>
                  </a:tcPr>
                </a:tc>
                <a:tc>
                  <a:txBody>
                    <a:bodyPr/>
                    <a:lstStyle/>
                    <a:p>
                      <a:r>
                        <a:rPr lang="en-US" dirty="0" smtClean="0"/>
                        <a:t>Controls </a:t>
                      </a:r>
                    </a:p>
                    <a:p>
                      <a:r>
                        <a:rPr lang="en-US" dirty="0" smtClean="0"/>
                        <a:t>( n=144 families)</a:t>
                      </a:r>
                      <a:endParaRPr lang="en-IN" dirty="0"/>
                    </a:p>
                  </a:txBody>
                  <a:tcPr marL="90000" marR="90000">
                    <a:solidFill>
                      <a:schemeClr val="accent6">
                        <a:lumMod val="75000"/>
                      </a:schemeClr>
                    </a:solidFill>
                  </a:tcPr>
                </a:tc>
                <a:tc>
                  <a:txBody>
                    <a:bodyPr/>
                    <a:lstStyle/>
                    <a:p>
                      <a:r>
                        <a:rPr lang="en-US" dirty="0" smtClean="0"/>
                        <a:t>Intervention</a:t>
                      </a:r>
                    </a:p>
                    <a:p>
                      <a:r>
                        <a:rPr lang="en-US" dirty="0" smtClean="0"/>
                        <a:t>(n=146 families)</a:t>
                      </a:r>
                      <a:endParaRPr lang="en-IN" dirty="0"/>
                    </a:p>
                  </a:txBody>
                  <a:tcPr marL="90000" marR="90000">
                    <a:solidFill>
                      <a:schemeClr val="accent6">
                        <a:lumMod val="75000"/>
                      </a:schemeClr>
                    </a:solidFill>
                  </a:tcPr>
                </a:tc>
                <a:tc>
                  <a:txBody>
                    <a:bodyPr/>
                    <a:lstStyle/>
                    <a:p>
                      <a:pPr lvl="0" algn="l">
                        <a:buFont typeface="Arial" pitchFamily="34" charset="0"/>
                        <a:buNone/>
                      </a:pPr>
                      <a:r>
                        <a:rPr lang="en-US" dirty="0" smtClean="0"/>
                        <a:t>P</a:t>
                      </a:r>
                      <a:endParaRPr lang="en-IN" dirty="0"/>
                    </a:p>
                  </a:txBody>
                  <a:tcPr marL="90000" marR="90000">
                    <a:solidFill>
                      <a:schemeClr val="accent6">
                        <a:lumMod val="75000"/>
                      </a:schemeClr>
                    </a:solidFill>
                  </a:tcPr>
                </a:tc>
              </a:tr>
              <a:tr h="1026974">
                <a:tc>
                  <a:txBody>
                    <a:bodyPr/>
                    <a:lstStyle/>
                    <a:p>
                      <a:pPr algn="l"/>
                      <a:r>
                        <a:rPr lang="en-IN" sz="1800" baseline="0" dirty="0" smtClean="0">
                          <a:latin typeface="MyriadPro-LightSemiCn"/>
                        </a:rPr>
                        <a:t>Household member health status,</a:t>
                      </a:r>
                    </a:p>
                    <a:p>
                      <a:pPr algn="l"/>
                      <a:r>
                        <a:rPr lang="en-IN" sz="1800" i="1" baseline="0" dirty="0" smtClean="0">
                          <a:latin typeface="MyriadPro-LightSemiCnIt"/>
                        </a:rPr>
                        <a:t>n </a:t>
                      </a:r>
                      <a:r>
                        <a:rPr lang="en-IN" sz="1800" i="1" baseline="0" dirty="0" smtClean="0">
                          <a:latin typeface="MyriadPro-LightSemiCn"/>
                        </a:rPr>
                        <a:t>(%)</a:t>
                      </a:r>
                    </a:p>
                  </a:txBody>
                  <a:tcPr marL="90000" marR="90000">
                    <a:solidFill>
                      <a:srgbClr val="92D050"/>
                    </a:solidFill>
                  </a:tcPr>
                </a:tc>
                <a:tc>
                  <a:txBody>
                    <a:bodyPr/>
                    <a:lstStyle/>
                    <a:p>
                      <a:pPr algn="l"/>
                      <a:endParaRPr lang="en-IN" dirty="0"/>
                    </a:p>
                  </a:txBody>
                  <a:tcPr marL="90000" marR="90000">
                    <a:solidFill>
                      <a:srgbClr val="92D050"/>
                    </a:solidFill>
                  </a:tcPr>
                </a:tc>
                <a:tc>
                  <a:txBody>
                    <a:bodyPr/>
                    <a:lstStyle/>
                    <a:p>
                      <a:pPr algn="l"/>
                      <a:endParaRPr lang="en-IN" dirty="0"/>
                    </a:p>
                  </a:txBody>
                  <a:tcPr marL="90000" marR="90000">
                    <a:solidFill>
                      <a:srgbClr val="92D050"/>
                    </a:solidFill>
                  </a:tcPr>
                </a:tc>
                <a:tc>
                  <a:txBody>
                    <a:bodyPr/>
                    <a:lstStyle/>
                    <a:p>
                      <a:pPr algn="l"/>
                      <a:r>
                        <a:rPr lang="en-US" dirty="0" smtClean="0"/>
                        <a:t>.09</a:t>
                      </a:r>
                      <a:endParaRPr lang="en-IN" dirty="0"/>
                    </a:p>
                  </a:txBody>
                  <a:tcPr marL="90000" marR="90000">
                    <a:solidFill>
                      <a:srgbClr val="92D050"/>
                    </a:solidFill>
                  </a:tcPr>
                </a:tc>
              </a:tr>
              <a:tr h="315992">
                <a:tc>
                  <a:txBody>
                    <a:bodyPr/>
                    <a:lstStyle/>
                    <a:p>
                      <a:r>
                        <a:rPr lang="en-US" dirty="0" smtClean="0"/>
                        <a:t>Excellent</a:t>
                      </a:r>
                      <a:r>
                        <a:rPr lang="en-US" baseline="0" dirty="0" smtClean="0"/>
                        <a:t> </a:t>
                      </a:r>
                      <a:endParaRPr lang="en-IN" dirty="0"/>
                    </a:p>
                  </a:txBody>
                  <a:tcPr marL="90000" marR="90000">
                    <a:solidFill>
                      <a:srgbClr val="92D050"/>
                    </a:solidFill>
                  </a:tcPr>
                </a:tc>
                <a:tc>
                  <a:txBody>
                    <a:bodyPr/>
                    <a:lstStyle/>
                    <a:p>
                      <a:pPr algn="l"/>
                      <a:r>
                        <a:rPr lang="en-US" dirty="0" smtClean="0"/>
                        <a:t>80(56)</a:t>
                      </a:r>
                      <a:endParaRPr lang="en-IN" dirty="0"/>
                    </a:p>
                  </a:txBody>
                  <a:tcPr marL="90000" marR="90000">
                    <a:solidFill>
                      <a:srgbClr val="92D050"/>
                    </a:solidFill>
                  </a:tcPr>
                </a:tc>
                <a:tc>
                  <a:txBody>
                    <a:bodyPr/>
                    <a:lstStyle/>
                    <a:p>
                      <a:pPr algn="l"/>
                      <a:r>
                        <a:rPr lang="en-US" dirty="0" smtClean="0"/>
                        <a:t>97(67)</a:t>
                      </a:r>
                      <a:endParaRPr lang="en-IN" dirty="0"/>
                    </a:p>
                  </a:txBody>
                  <a:tcPr marL="90000" marR="90000">
                    <a:solidFill>
                      <a:srgbClr val="92D050"/>
                    </a:solidFill>
                  </a:tcPr>
                </a:tc>
                <a:tc>
                  <a:txBody>
                    <a:bodyPr/>
                    <a:lstStyle/>
                    <a:p>
                      <a:endParaRPr lang="en-IN" dirty="0"/>
                    </a:p>
                  </a:txBody>
                  <a:tcPr marL="90000" marR="90000">
                    <a:solidFill>
                      <a:srgbClr val="92D050"/>
                    </a:solidFill>
                  </a:tcPr>
                </a:tc>
              </a:tr>
              <a:tr h="434468">
                <a:tc>
                  <a:txBody>
                    <a:bodyPr/>
                    <a:lstStyle/>
                    <a:p>
                      <a:r>
                        <a:rPr lang="en-US" dirty="0" smtClean="0"/>
                        <a:t>Very</a:t>
                      </a:r>
                      <a:r>
                        <a:rPr lang="en-US" baseline="0" dirty="0" smtClean="0"/>
                        <a:t> good</a:t>
                      </a:r>
                      <a:endParaRPr lang="en-IN" dirty="0"/>
                    </a:p>
                  </a:txBody>
                  <a:tcPr marL="90000" marR="90000">
                    <a:solidFill>
                      <a:srgbClr val="92D050"/>
                    </a:solidFill>
                  </a:tcPr>
                </a:tc>
                <a:tc>
                  <a:txBody>
                    <a:bodyPr/>
                    <a:lstStyle/>
                    <a:p>
                      <a:pPr algn="l"/>
                      <a:r>
                        <a:rPr lang="en-US" dirty="0" smtClean="0"/>
                        <a:t>55(38)</a:t>
                      </a:r>
                      <a:endParaRPr lang="en-IN" dirty="0"/>
                    </a:p>
                  </a:txBody>
                  <a:tcPr marL="90000" marR="90000">
                    <a:solidFill>
                      <a:srgbClr val="92D050"/>
                    </a:solidFill>
                  </a:tcPr>
                </a:tc>
                <a:tc>
                  <a:txBody>
                    <a:bodyPr/>
                    <a:lstStyle/>
                    <a:p>
                      <a:pPr algn="l"/>
                      <a:r>
                        <a:rPr lang="en-US" dirty="0" smtClean="0"/>
                        <a:t>40(28)</a:t>
                      </a:r>
                      <a:endParaRPr lang="en-IN" dirty="0"/>
                    </a:p>
                  </a:txBody>
                  <a:tcPr marL="90000" marR="90000">
                    <a:solidFill>
                      <a:srgbClr val="92D050"/>
                    </a:solidFill>
                  </a:tcPr>
                </a:tc>
                <a:tc>
                  <a:txBody>
                    <a:bodyPr/>
                    <a:lstStyle/>
                    <a:p>
                      <a:endParaRPr lang="en-IN" dirty="0"/>
                    </a:p>
                  </a:txBody>
                  <a:tcPr marL="90000" marR="90000">
                    <a:solidFill>
                      <a:srgbClr val="92D050"/>
                    </a:solidFill>
                  </a:tcPr>
                </a:tc>
              </a:tr>
              <a:tr h="315992">
                <a:tc>
                  <a:txBody>
                    <a:bodyPr/>
                    <a:lstStyle/>
                    <a:p>
                      <a:pPr algn="l"/>
                      <a:r>
                        <a:rPr lang="en-US" dirty="0" smtClean="0"/>
                        <a:t>Good </a:t>
                      </a:r>
                      <a:endParaRPr lang="en-IN" dirty="0"/>
                    </a:p>
                  </a:txBody>
                  <a:tcPr marL="90000" marR="90000">
                    <a:solidFill>
                      <a:srgbClr val="92D050"/>
                    </a:solidFill>
                  </a:tcPr>
                </a:tc>
                <a:tc>
                  <a:txBody>
                    <a:bodyPr/>
                    <a:lstStyle/>
                    <a:p>
                      <a:pPr algn="l"/>
                      <a:r>
                        <a:rPr lang="en-US" dirty="0" smtClean="0"/>
                        <a:t>8(6)</a:t>
                      </a:r>
                      <a:endParaRPr lang="en-IN" dirty="0"/>
                    </a:p>
                  </a:txBody>
                  <a:tcPr marL="90000" marR="90000">
                    <a:solidFill>
                      <a:srgbClr val="92D050"/>
                    </a:solidFill>
                  </a:tcPr>
                </a:tc>
                <a:tc>
                  <a:txBody>
                    <a:bodyPr/>
                    <a:lstStyle/>
                    <a:p>
                      <a:pPr algn="l"/>
                      <a:r>
                        <a:rPr lang="en-US" dirty="0" smtClean="0"/>
                        <a:t>8(6)</a:t>
                      </a:r>
                      <a:endParaRPr lang="en-IN" dirty="0"/>
                    </a:p>
                  </a:txBody>
                  <a:tcPr marL="90000" marR="90000">
                    <a:solidFill>
                      <a:srgbClr val="92D050"/>
                    </a:solidFill>
                  </a:tcPr>
                </a:tc>
                <a:tc>
                  <a:txBody>
                    <a:bodyPr/>
                    <a:lstStyle/>
                    <a:p>
                      <a:pPr algn="l"/>
                      <a:endParaRPr lang="en-IN" dirty="0"/>
                    </a:p>
                  </a:txBody>
                  <a:tcPr marL="90000" marR="90000">
                    <a:solidFill>
                      <a:srgbClr val="92D050"/>
                    </a:solidFill>
                  </a:tcPr>
                </a:tc>
              </a:tr>
              <a:tr h="315992">
                <a:tc>
                  <a:txBody>
                    <a:bodyPr/>
                    <a:lstStyle/>
                    <a:p>
                      <a:pPr algn="l"/>
                      <a:r>
                        <a:rPr lang="en-US" dirty="0" smtClean="0"/>
                        <a:t>Fair </a:t>
                      </a:r>
                      <a:endParaRPr lang="en-IN" dirty="0"/>
                    </a:p>
                  </a:txBody>
                  <a:tcPr marL="90000" marR="90000">
                    <a:solidFill>
                      <a:srgbClr val="92D050"/>
                    </a:solidFill>
                  </a:tcPr>
                </a:tc>
                <a:tc>
                  <a:txBody>
                    <a:bodyPr/>
                    <a:lstStyle/>
                    <a:p>
                      <a:pPr algn="l"/>
                      <a:r>
                        <a:rPr lang="en-US" dirty="0" smtClean="0"/>
                        <a:t>1(1)</a:t>
                      </a:r>
                      <a:endParaRPr lang="en-IN" dirty="0"/>
                    </a:p>
                  </a:txBody>
                  <a:tcPr marL="90000" marR="90000">
                    <a:solidFill>
                      <a:srgbClr val="92D050"/>
                    </a:solidFill>
                  </a:tcPr>
                </a:tc>
                <a:tc>
                  <a:txBody>
                    <a:bodyPr/>
                    <a:lstStyle/>
                    <a:p>
                      <a:pPr algn="l"/>
                      <a:r>
                        <a:rPr lang="en-US" dirty="0" smtClean="0"/>
                        <a:t>0(0)</a:t>
                      </a:r>
                      <a:endParaRPr lang="en-IN" dirty="0"/>
                    </a:p>
                  </a:txBody>
                  <a:tcPr marL="90000" marR="90000">
                    <a:solidFill>
                      <a:srgbClr val="92D050"/>
                    </a:solidFill>
                  </a:tcPr>
                </a:tc>
                <a:tc>
                  <a:txBody>
                    <a:bodyPr/>
                    <a:lstStyle/>
                    <a:p>
                      <a:pPr algn="l"/>
                      <a:endParaRPr lang="en-IN" dirty="0"/>
                    </a:p>
                  </a:txBody>
                  <a:tcPr marL="90000" marR="90000">
                    <a:solidFill>
                      <a:srgbClr val="92D050"/>
                    </a:solidFill>
                  </a:tcPr>
                </a:tc>
              </a:tr>
              <a:tr h="315992">
                <a:tc>
                  <a:txBody>
                    <a:bodyPr/>
                    <a:lstStyle/>
                    <a:p>
                      <a:pPr algn="l"/>
                      <a:r>
                        <a:rPr lang="en-US" dirty="0" smtClean="0"/>
                        <a:t>Poor </a:t>
                      </a:r>
                      <a:endParaRPr lang="en-IN" dirty="0"/>
                    </a:p>
                  </a:txBody>
                  <a:tcPr marL="90000" marR="90000">
                    <a:solidFill>
                      <a:srgbClr val="92D050"/>
                    </a:solidFill>
                  </a:tcPr>
                </a:tc>
                <a:tc>
                  <a:txBody>
                    <a:bodyPr/>
                    <a:lstStyle/>
                    <a:p>
                      <a:pPr algn="l"/>
                      <a:r>
                        <a:rPr lang="en-US" dirty="0" smtClean="0"/>
                        <a:t>0(0)</a:t>
                      </a:r>
                      <a:endParaRPr lang="en-IN" dirty="0"/>
                    </a:p>
                  </a:txBody>
                  <a:tcPr marL="90000" marR="90000">
                    <a:solidFill>
                      <a:srgbClr val="92D050"/>
                    </a:solidFill>
                  </a:tcPr>
                </a:tc>
                <a:tc>
                  <a:txBody>
                    <a:bodyPr/>
                    <a:lstStyle/>
                    <a:p>
                      <a:pPr algn="l"/>
                      <a:r>
                        <a:rPr lang="en-US" dirty="0" smtClean="0"/>
                        <a:t>0(0)</a:t>
                      </a:r>
                      <a:endParaRPr lang="en-IN" dirty="0"/>
                    </a:p>
                  </a:txBody>
                  <a:tcPr marL="90000" marR="90000">
                    <a:solidFill>
                      <a:srgbClr val="92D050"/>
                    </a:solidFill>
                  </a:tcPr>
                </a:tc>
                <a:tc>
                  <a:txBody>
                    <a:bodyPr/>
                    <a:lstStyle/>
                    <a:p>
                      <a:pPr algn="l"/>
                      <a:endParaRPr lang="en-IN" dirty="0"/>
                    </a:p>
                  </a:txBody>
                  <a:tcPr marL="90000" marR="90000">
                    <a:solidFill>
                      <a:srgbClr val="92D050"/>
                    </a:solidFill>
                  </a:tcPr>
                </a:tc>
              </a:tr>
              <a:tr h="789980">
                <a:tc>
                  <a:txBody>
                    <a:bodyPr/>
                    <a:lstStyle/>
                    <a:p>
                      <a:r>
                        <a:rPr lang="en-IN" sz="1800" kern="1200" baseline="0" dirty="0" smtClean="0">
                          <a:solidFill>
                            <a:schemeClr val="dk1"/>
                          </a:solidFill>
                          <a:latin typeface="+mn-lt"/>
                          <a:ea typeface="+mn-ea"/>
                          <a:cs typeface="+mn-cs"/>
                        </a:rPr>
                        <a:t>Current hand-sanitizer use in</a:t>
                      </a:r>
                    </a:p>
                    <a:p>
                      <a:r>
                        <a:rPr lang="en-IN" sz="1800" kern="1200" baseline="0" dirty="0" smtClean="0">
                          <a:solidFill>
                            <a:schemeClr val="dk1"/>
                          </a:solidFill>
                          <a:latin typeface="+mn-lt"/>
                          <a:ea typeface="+mn-ea"/>
                          <a:cs typeface="+mn-cs"/>
                        </a:rPr>
                        <a:t>home, </a:t>
                      </a:r>
                      <a:r>
                        <a:rPr lang="en-IN" sz="1800" i="1" kern="1200" baseline="0" dirty="0" smtClean="0">
                          <a:solidFill>
                            <a:schemeClr val="dk1"/>
                          </a:solidFill>
                          <a:latin typeface="+mn-lt"/>
                          <a:ea typeface="+mn-ea"/>
                          <a:cs typeface="+mn-cs"/>
                        </a:rPr>
                        <a:t>n (%)</a:t>
                      </a:r>
                      <a:endParaRPr lang="en-IN" dirty="0"/>
                    </a:p>
                  </a:txBody>
                  <a:tcPr marL="90000" marR="90000">
                    <a:solidFill>
                      <a:schemeClr val="accent6">
                        <a:lumMod val="75000"/>
                      </a:schemeClr>
                    </a:solidFill>
                  </a:tcPr>
                </a:tc>
                <a:tc>
                  <a:txBody>
                    <a:bodyPr/>
                    <a:lstStyle/>
                    <a:p>
                      <a:pPr algn="l"/>
                      <a:endParaRPr lang="en-IN" dirty="0"/>
                    </a:p>
                  </a:txBody>
                  <a:tcPr marL="90000" marR="90000">
                    <a:solidFill>
                      <a:schemeClr val="accent6">
                        <a:lumMod val="75000"/>
                      </a:schemeClr>
                    </a:solidFill>
                  </a:tcPr>
                </a:tc>
                <a:tc>
                  <a:txBody>
                    <a:bodyPr/>
                    <a:lstStyle/>
                    <a:p>
                      <a:pPr algn="l"/>
                      <a:endParaRPr lang="en-IN" dirty="0"/>
                    </a:p>
                  </a:txBody>
                  <a:tcPr marL="90000" marR="90000">
                    <a:solidFill>
                      <a:schemeClr val="accent6">
                        <a:lumMod val="75000"/>
                      </a:schemeClr>
                    </a:solidFill>
                  </a:tcPr>
                </a:tc>
                <a:tc>
                  <a:txBody>
                    <a:bodyPr/>
                    <a:lstStyle/>
                    <a:p>
                      <a:pPr algn="l"/>
                      <a:r>
                        <a:rPr lang="en-US" sz="2000" dirty="0" smtClean="0"/>
                        <a:t>.81</a:t>
                      </a:r>
                      <a:endParaRPr lang="en-IN" sz="2000" dirty="0"/>
                    </a:p>
                  </a:txBody>
                  <a:tcPr marL="90000" marR="90000">
                    <a:solidFill>
                      <a:schemeClr val="accent6">
                        <a:lumMod val="75000"/>
                      </a:schemeClr>
                    </a:solidFill>
                  </a:tcPr>
                </a:tc>
              </a:tr>
              <a:tr h="620668">
                <a:tc>
                  <a:txBody>
                    <a:bodyPr/>
                    <a:lstStyle/>
                    <a:p>
                      <a:r>
                        <a:rPr lang="en-US" dirty="0" smtClean="0"/>
                        <a:t>Yes </a:t>
                      </a:r>
                      <a:endParaRPr lang="en-IN" dirty="0"/>
                    </a:p>
                  </a:txBody>
                  <a:tcPr marL="90000" marR="90000">
                    <a:solidFill>
                      <a:schemeClr val="accent6">
                        <a:lumMod val="75000"/>
                      </a:schemeClr>
                    </a:solidFill>
                  </a:tcPr>
                </a:tc>
                <a:tc>
                  <a:txBody>
                    <a:bodyPr/>
                    <a:lstStyle/>
                    <a:p>
                      <a:r>
                        <a:rPr lang="en-IN" sz="1800" kern="1200" baseline="0" dirty="0" smtClean="0">
                          <a:solidFill>
                            <a:schemeClr val="dk1"/>
                          </a:solidFill>
                          <a:latin typeface="+mn-lt"/>
                          <a:ea typeface="+mn-ea"/>
                          <a:cs typeface="+mn-cs"/>
                        </a:rPr>
                        <a:t> 68 (47)</a:t>
                      </a:r>
                    </a:p>
                  </a:txBody>
                  <a:tcPr marL="90000" marR="90000">
                    <a:solidFill>
                      <a:schemeClr val="accent6">
                        <a:lumMod val="75000"/>
                      </a:schemeClr>
                    </a:solidFill>
                  </a:tcPr>
                </a:tc>
                <a:tc>
                  <a:txBody>
                    <a:bodyPr/>
                    <a:lstStyle/>
                    <a:p>
                      <a:r>
                        <a:rPr lang="en-US" dirty="0" smtClean="0"/>
                        <a:t>70(49)</a:t>
                      </a:r>
                      <a:endParaRPr lang="en-IN" dirty="0"/>
                    </a:p>
                  </a:txBody>
                  <a:tcPr marL="90000" marR="90000">
                    <a:solidFill>
                      <a:schemeClr val="accent6">
                        <a:lumMod val="75000"/>
                      </a:schemeClr>
                    </a:solidFill>
                  </a:tcPr>
                </a:tc>
                <a:tc>
                  <a:txBody>
                    <a:bodyPr/>
                    <a:lstStyle/>
                    <a:p>
                      <a:endParaRPr lang="en-IN" dirty="0"/>
                    </a:p>
                  </a:txBody>
                  <a:tcPr marL="90000" marR="90000">
                    <a:solidFill>
                      <a:schemeClr val="accent6">
                        <a:lumMod val="75000"/>
                      </a:schemeClr>
                    </a:solidFill>
                  </a:tcPr>
                </a:tc>
              </a:tr>
              <a:tr h="315992">
                <a:tc>
                  <a:txBody>
                    <a:bodyPr/>
                    <a:lstStyle/>
                    <a:p>
                      <a:r>
                        <a:rPr lang="en-US" dirty="0" smtClean="0"/>
                        <a:t>No</a:t>
                      </a:r>
                      <a:endParaRPr lang="en-IN" dirty="0"/>
                    </a:p>
                  </a:txBody>
                  <a:tcPr marL="90000" marR="90000">
                    <a:solidFill>
                      <a:schemeClr val="accent6">
                        <a:lumMod val="75000"/>
                      </a:schemeClr>
                    </a:solidFill>
                  </a:tcPr>
                </a:tc>
                <a:tc>
                  <a:txBody>
                    <a:bodyPr/>
                    <a:lstStyle/>
                    <a:p>
                      <a:r>
                        <a:rPr lang="en-US" sz="1800" kern="1200" baseline="0" dirty="0" smtClean="0">
                          <a:solidFill>
                            <a:schemeClr val="dk1"/>
                          </a:solidFill>
                          <a:latin typeface="+mn-lt"/>
                          <a:ea typeface="+mn-ea"/>
                          <a:cs typeface="+mn-cs"/>
                        </a:rPr>
                        <a:t>76(53)</a:t>
                      </a:r>
                      <a:endParaRPr lang="en-IN" dirty="0"/>
                    </a:p>
                  </a:txBody>
                  <a:tcPr marL="90000" marR="90000">
                    <a:solidFill>
                      <a:schemeClr val="accent6">
                        <a:lumMod val="75000"/>
                      </a:schemeClr>
                    </a:solidFill>
                  </a:tcPr>
                </a:tc>
                <a:tc>
                  <a:txBody>
                    <a:bodyPr/>
                    <a:lstStyle/>
                    <a:p>
                      <a:r>
                        <a:rPr lang="en-US" sz="1800" kern="1200" baseline="0" dirty="0" smtClean="0">
                          <a:solidFill>
                            <a:schemeClr val="dk1"/>
                          </a:solidFill>
                          <a:latin typeface="+mn-lt"/>
                          <a:ea typeface="+mn-ea"/>
                          <a:cs typeface="+mn-cs"/>
                        </a:rPr>
                        <a:t>73(51)</a:t>
                      </a:r>
                      <a:endParaRPr lang="en-IN" sz="1800" kern="1200" baseline="0" dirty="0" smtClean="0">
                        <a:solidFill>
                          <a:schemeClr val="dk1"/>
                        </a:solidFill>
                        <a:latin typeface="+mn-lt"/>
                        <a:ea typeface="+mn-ea"/>
                        <a:cs typeface="+mn-cs"/>
                      </a:endParaRPr>
                    </a:p>
                  </a:txBody>
                  <a:tcPr marL="90000" marR="90000">
                    <a:solidFill>
                      <a:schemeClr val="accent6">
                        <a:lumMod val="75000"/>
                      </a:schemeClr>
                    </a:solidFill>
                  </a:tcPr>
                </a:tc>
                <a:tc>
                  <a:txBody>
                    <a:bodyPr/>
                    <a:lstStyle/>
                    <a:p>
                      <a:endParaRPr lang="en-IN" dirty="0"/>
                    </a:p>
                  </a:txBody>
                  <a:tcPr marL="90000" marR="90000">
                    <a:solidFill>
                      <a:schemeClr val="accent6">
                        <a:lumMod val="75000"/>
                      </a:schemeClr>
                    </a:solidFill>
                  </a:tcPr>
                </a:tc>
              </a:tr>
            </a:tbl>
          </a:graphicData>
        </a:graphic>
      </p:graphicFrame>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Britannic Bold" pitchFamily="34" charset="0"/>
              </a:rPr>
              <a:t>Introduction </a:t>
            </a:r>
            <a:endParaRPr lang="en-IN" dirty="0">
              <a:latin typeface="Britannic Bold" pitchFamily="34" charset="0"/>
            </a:endParaRPr>
          </a:p>
        </p:txBody>
      </p:sp>
      <p:sp>
        <p:nvSpPr>
          <p:cNvPr id="3" name="Content Placeholder 2"/>
          <p:cNvSpPr>
            <a:spLocks noGrp="1"/>
          </p:cNvSpPr>
          <p:nvPr>
            <p:ph idx="1"/>
          </p:nvPr>
        </p:nvSpPr>
        <p:spPr/>
        <p:txBody>
          <a:bodyPr>
            <a:normAutofit fontScale="77500" lnSpcReduction="20000"/>
          </a:bodyPr>
          <a:lstStyle/>
          <a:p>
            <a:pPr>
              <a:buNone/>
            </a:pPr>
            <a:endParaRPr lang="en-IN" dirty="0" smtClean="0">
              <a:latin typeface="Britannic Bold" pitchFamily="34" charset="0"/>
            </a:endParaRPr>
          </a:p>
          <a:p>
            <a:pPr>
              <a:buFont typeface="Wingdings" pitchFamily="2" charset="2"/>
              <a:buChar char="v"/>
            </a:pPr>
            <a:r>
              <a:rPr lang="en-IN" dirty="0" smtClean="0">
                <a:latin typeface="Britannic Bold" pitchFamily="34" charset="0"/>
              </a:rPr>
              <a:t>In 2004 , 36.4 million children were of elementary school age (5–13 years) in US.</a:t>
            </a:r>
          </a:p>
          <a:p>
            <a:pPr>
              <a:buFont typeface="Wingdings" pitchFamily="2" charset="2"/>
              <a:buChar char="v"/>
            </a:pPr>
            <a:r>
              <a:rPr lang="en-IN" dirty="0" smtClean="0">
                <a:latin typeface="Britannic Bold" pitchFamily="34" charset="0"/>
              </a:rPr>
              <a:t>31.1 million were enrolled in elementary school.</a:t>
            </a:r>
          </a:p>
          <a:p>
            <a:pPr>
              <a:buFont typeface="Wingdings" pitchFamily="2" charset="2"/>
              <a:buChar char="v"/>
            </a:pPr>
            <a:r>
              <a:rPr lang="en-IN" dirty="0" smtClean="0">
                <a:latin typeface="Britannic Bold" pitchFamily="34" charset="0"/>
              </a:rPr>
              <a:t> Children in this age group are at risk of developing respiratory and gastrointestinal infections, most commonly caused by exchange of secretions and inadequate hand hygiene</a:t>
            </a:r>
          </a:p>
          <a:p>
            <a:pPr>
              <a:buFont typeface="Wingdings" pitchFamily="2" charset="2"/>
              <a:buChar char="v"/>
            </a:pPr>
            <a:r>
              <a:rPr lang="en-IN" dirty="0" smtClean="0">
                <a:latin typeface="Britannic Bold" pitchFamily="34" charset="0"/>
              </a:rPr>
              <a:t> School-aged children are often absent b/o illnesses.</a:t>
            </a:r>
          </a:p>
          <a:p>
            <a:pPr>
              <a:buFont typeface="Wingdings" pitchFamily="2" charset="2"/>
              <a:buChar char="v"/>
            </a:pPr>
            <a:r>
              <a:rPr lang="en-IN" dirty="0" smtClean="0">
                <a:latin typeface="Britannic Bold" pitchFamily="34" charset="0"/>
              </a:rPr>
              <a:t>These absences also result in lost time from work for parents and substantial costs related to physician visits and antibiotic prescriptions.</a:t>
            </a:r>
            <a:endParaRPr lang="en-IN" dirty="0">
              <a:latin typeface="Britannic Bold" pitchFamily="34" charset="0"/>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mtClean="0"/>
              <a:t>Table 2.Absences </a:t>
            </a:r>
            <a:r>
              <a:rPr lang="en-IN" dirty="0" smtClean="0"/>
              <a:t>for Gastrointestinal and Respiratory Illness</a:t>
            </a:r>
            <a:endParaRPr lang="en-IN" dirty="0"/>
          </a:p>
        </p:txBody>
      </p:sp>
      <p:graphicFrame>
        <p:nvGraphicFramePr>
          <p:cNvPr id="5" name="Content Placeholder 4"/>
          <p:cNvGraphicFramePr>
            <a:graphicFrameLocks noGrp="1"/>
          </p:cNvGraphicFramePr>
          <p:nvPr>
            <p:ph idx="1"/>
          </p:nvPr>
        </p:nvGraphicFramePr>
        <p:xfrm>
          <a:off x="457200" y="1600200"/>
          <a:ext cx="8229600" cy="4759960"/>
        </p:xfrm>
        <a:graphic>
          <a:graphicData uri="http://schemas.openxmlformats.org/drawingml/2006/table">
            <a:tbl>
              <a:tblPr firstRow="1" bandRow="1">
                <a:tableStyleId>{5C22544A-7EE6-4342-B048-85BDC9FD1C3A}</a:tableStyleId>
              </a:tblPr>
              <a:tblGrid>
                <a:gridCol w="2743200"/>
                <a:gridCol w="2743200"/>
                <a:gridCol w="2743200"/>
              </a:tblGrid>
              <a:tr h="370840">
                <a:tc>
                  <a:txBody>
                    <a:bodyPr/>
                    <a:lstStyle/>
                    <a:p>
                      <a:r>
                        <a:rPr lang="en-IN" sz="1800" b="1" kern="1200" baseline="0" dirty="0" smtClean="0">
                          <a:solidFill>
                            <a:schemeClr val="lt1"/>
                          </a:solidFill>
                          <a:latin typeface="+mn-lt"/>
                          <a:ea typeface="+mn-ea"/>
                          <a:cs typeface="+mn-cs"/>
                        </a:rPr>
                        <a:t>No. of Absences for</a:t>
                      </a:r>
                    </a:p>
                    <a:p>
                      <a:r>
                        <a:rPr lang="en-IN" sz="1800" b="1" kern="1200" baseline="0" dirty="0" smtClean="0">
                          <a:solidFill>
                            <a:schemeClr val="lt1"/>
                          </a:solidFill>
                          <a:latin typeface="+mn-lt"/>
                          <a:ea typeface="+mn-ea"/>
                          <a:cs typeface="+mn-cs"/>
                        </a:rPr>
                        <a:t>Specified Illness</a:t>
                      </a:r>
                      <a:endParaRPr lang="en-IN" dirty="0"/>
                    </a:p>
                  </a:txBody>
                  <a:tcPr/>
                </a:tc>
                <a:tc>
                  <a:txBody>
                    <a:bodyPr/>
                    <a:lstStyle/>
                    <a:p>
                      <a:r>
                        <a:rPr lang="en-IN" sz="1800" b="1" kern="1200" baseline="0" dirty="0" smtClean="0">
                          <a:solidFill>
                            <a:schemeClr val="lt1"/>
                          </a:solidFill>
                          <a:latin typeface="+mn-lt"/>
                          <a:ea typeface="+mn-ea"/>
                          <a:cs typeface="+mn-cs"/>
                        </a:rPr>
                        <a:t>Control Students</a:t>
                      </a:r>
                    </a:p>
                    <a:p>
                      <a:r>
                        <a:rPr lang="en-IN" sz="1800" b="1" kern="1200" baseline="0" dirty="0" smtClean="0">
                          <a:solidFill>
                            <a:schemeClr val="lt1"/>
                          </a:solidFill>
                          <a:latin typeface="+mn-lt"/>
                          <a:ea typeface="+mn-ea"/>
                          <a:cs typeface="+mn-cs"/>
                        </a:rPr>
                        <a:t>(</a:t>
                      </a:r>
                      <a:r>
                        <a:rPr lang="en-IN" sz="1800" b="1" i="1" kern="1200" baseline="0" dirty="0" smtClean="0">
                          <a:solidFill>
                            <a:schemeClr val="lt1"/>
                          </a:solidFill>
                          <a:latin typeface="+mn-lt"/>
                          <a:ea typeface="+mn-ea"/>
                          <a:cs typeface="+mn-cs"/>
                        </a:rPr>
                        <a:t>N139), n (%)</a:t>
                      </a:r>
                      <a:endParaRPr lang="en-IN" dirty="0"/>
                    </a:p>
                  </a:txBody>
                  <a:tcPr/>
                </a:tc>
                <a:tc>
                  <a:txBody>
                    <a:bodyPr/>
                    <a:lstStyle/>
                    <a:p>
                      <a:r>
                        <a:rPr lang="en-IN" sz="1800" b="1" kern="1200" baseline="0" dirty="0" smtClean="0">
                          <a:solidFill>
                            <a:schemeClr val="lt1"/>
                          </a:solidFill>
                          <a:latin typeface="+mn-lt"/>
                          <a:ea typeface="+mn-ea"/>
                          <a:cs typeface="+mn-cs"/>
                        </a:rPr>
                        <a:t>Intervention Students</a:t>
                      </a:r>
                    </a:p>
                    <a:p>
                      <a:r>
                        <a:rPr lang="en-IN" sz="1800" b="1" kern="1200" baseline="0" dirty="0" smtClean="0">
                          <a:solidFill>
                            <a:schemeClr val="lt1"/>
                          </a:solidFill>
                          <a:latin typeface="+mn-lt"/>
                          <a:ea typeface="+mn-ea"/>
                          <a:cs typeface="+mn-cs"/>
                        </a:rPr>
                        <a:t>(</a:t>
                      </a:r>
                      <a:r>
                        <a:rPr lang="en-IN" sz="1800" b="1" i="1" kern="1200" baseline="0" dirty="0" smtClean="0">
                          <a:solidFill>
                            <a:schemeClr val="lt1"/>
                          </a:solidFill>
                          <a:latin typeface="+mn-lt"/>
                          <a:ea typeface="+mn-ea"/>
                          <a:cs typeface="+mn-cs"/>
                        </a:rPr>
                        <a:t>N146), n (%)</a:t>
                      </a:r>
                      <a:endParaRPr lang="en-IN" dirty="0"/>
                    </a:p>
                  </a:txBody>
                  <a:tcPr/>
                </a:tc>
              </a:tr>
              <a:tr h="370840">
                <a:tc>
                  <a:txBody>
                    <a:bodyPr/>
                    <a:lstStyle/>
                    <a:p>
                      <a:r>
                        <a:rPr lang="en-US" dirty="0" smtClean="0"/>
                        <a:t>Gastrointestinal illness</a:t>
                      </a:r>
                    </a:p>
                    <a:p>
                      <a:r>
                        <a:rPr lang="en-US" dirty="0" smtClean="0"/>
                        <a:t>0</a:t>
                      </a:r>
                    </a:p>
                    <a:p>
                      <a:r>
                        <a:rPr lang="en-US" dirty="0" smtClean="0"/>
                        <a:t>1</a:t>
                      </a:r>
                    </a:p>
                    <a:p>
                      <a:r>
                        <a:rPr lang="en-US" dirty="0" smtClean="0"/>
                        <a:t>2</a:t>
                      </a:r>
                    </a:p>
                    <a:p>
                      <a:r>
                        <a:rPr lang="en-US" dirty="0" smtClean="0"/>
                        <a:t>3</a:t>
                      </a:r>
                    </a:p>
                    <a:p>
                      <a:r>
                        <a:rPr lang="en-US" dirty="0" smtClean="0"/>
                        <a:t>5</a:t>
                      </a:r>
                    </a:p>
                    <a:p>
                      <a:r>
                        <a:rPr lang="en-US" dirty="0" smtClean="0"/>
                        <a:t>7</a:t>
                      </a:r>
                    </a:p>
                  </a:txBody>
                  <a:tcPr/>
                </a:tc>
                <a:tc>
                  <a:txBody>
                    <a:bodyPr/>
                    <a:lstStyle/>
                    <a:p>
                      <a:r>
                        <a:rPr lang="en-IN" sz="1800" kern="1200" baseline="0" dirty="0" smtClean="0">
                          <a:solidFill>
                            <a:schemeClr val="dk1"/>
                          </a:solidFill>
                          <a:latin typeface="+mn-lt"/>
                          <a:ea typeface="+mn-ea"/>
                          <a:cs typeface="+mn-cs"/>
                        </a:rPr>
                        <a:t> </a:t>
                      </a:r>
                    </a:p>
                    <a:p>
                      <a:r>
                        <a:rPr lang="en-IN" sz="1800" kern="1200" baseline="0" dirty="0" smtClean="0">
                          <a:solidFill>
                            <a:srgbClr val="FF0000"/>
                          </a:solidFill>
                          <a:latin typeface="+mn-lt"/>
                          <a:ea typeface="+mn-ea"/>
                          <a:cs typeface="+mn-cs"/>
                        </a:rPr>
                        <a:t>105 (76)</a:t>
                      </a:r>
                    </a:p>
                    <a:p>
                      <a:r>
                        <a:rPr lang="en-IN" sz="1800" kern="1200" baseline="0" dirty="0" smtClean="0">
                          <a:solidFill>
                            <a:schemeClr val="dk1"/>
                          </a:solidFill>
                          <a:latin typeface="+mn-lt"/>
                          <a:ea typeface="+mn-ea"/>
                          <a:cs typeface="+mn-cs"/>
                        </a:rPr>
                        <a:t> 21 (15)</a:t>
                      </a:r>
                    </a:p>
                    <a:p>
                      <a:r>
                        <a:rPr lang="en-IN" sz="1800" kern="1200" baseline="0" dirty="0" smtClean="0">
                          <a:solidFill>
                            <a:schemeClr val="dk1"/>
                          </a:solidFill>
                          <a:latin typeface="+mn-lt"/>
                          <a:ea typeface="+mn-ea"/>
                          <a:cs typeface="+mn-cs"/>
                        </a:rPr>
                        <a:t>9 (6) </a:t>
                      </a:r>
                    </a:p>
                    <a:p>
                      <a:r>
                        <a:rPr lang="en-IN" sz="1800" kern="1200" baseline="0" dirty="0" smtClean="0">
                          <a:solidFill>
                            <a:schemeClr val="dk1"/>
                          </a:solidFill>
                          <a:latin typeface="+mn-lt"/>
                          <a:ea typeface="+mn-ea"/>
                          <a:cs typeface="+mn-cs"/>
                        </a:rPr>
                        <a:t> 3 (2)</a:t>
                      </a:r>
                    </a:p>
                    <a:p>
                      <a:r>
                        <a:rPr lang="en-IN" sz="1800" kern="1200" baseline="0" dirty="0" smtClean="0">
                          <a:solidFill>
                            <a:schemeClr val="dk1"/>
                          </a:solidFill>
                          <a:latin typeface="+mn-lt"/>
                          <a:ea typeface="+mn-ea"/>
                          <a:cs typeface="+mn-cs"/>
                        </a:rPr>
                        <a:t> 0 (0) </a:t>
                      </a:r>
                    </a:p>
                    <a:p>
                      <a:r>
                        <a:rPr lang="en-IN" sz="1800" kern="1200" baseline="0" dirty="0" smtClean="0">
                          <a:solidFill>
                            <a:schemeClr val="dk1"/>
                          </a:solidFill>
                          <a:latin typeface="+mn-lt"/>
                          <a:ea typeface="+mn-ea"/>
                          <a:cs typeface="+mn-cs"/>
                        </a:rPr>
                        <a:t>1 (1) </a:t>
                      </a:r>
                      <a:endParaRPr lang="en-IN" dirty="0"/>
                    </a:p>
                  </a:txBody>
                  <a:tcPr/>
                </a:tc>
                <a:tc>
                  <a:txBody>
                    <a:bodyPr/>
                    <a:lstStyle/>
                    <a:p>
                      <a:endParaRPr lang="en-IN" sz="1800" kern="1200" baseline="0" dirty="0" smtClean="0">
                        <a:solidFill>
                          <a:schemeClr val="dk1"/>
                        </a:solidFill>
                        <a:latin typeface="+mn-lt"/>
                        <a:ea typeface="+mn-ea"/>
                        <a:cs typeface="+mn-cs"/>
                      </a:endParaRPr>
                    </a:p>
                    <a:p>
                      <a:r>
                        <a:rPr lang="en-IN" sz="1800" kern="1200" baseline="0" dirty="0" smtClean="0">
                          <a:solidFill>
                            <a:srgbClr val="FF0000"/>
                          </a:solidFill>
                          <a:latin typeface="+mn-lt"/>
                          <a:ea typeface="+mn-ea"/>
                          <a:cs typeface="+mn-cs"/>
                        </a:rPr>
                        <a:t>123 (84)</a:t>
                      </a:r>
                    </a:p>
                    <a:p>
                      <a:r>
                        <a:rPr lang="en-IN" sz="1800" kern="1200" baseline="0" dirty="0" smtClean="0">
                          <a:solidFill>
                            <a:schemeClr val="dk1"/>
                          </a:solidFill>
                          <a:latin typeface="+mn-lt"/>
                          <a:ea typeface="+mn-ea"/>
                          <a:cs typeface="+mn-cs"/>
                        </a:rPr>
                        <a:t>15 (10)</a:t>
                      </a:r>
                    </a:p>
                    <a:p>
                      <a:r>
                        <a:rPr lang="en-IN" sz="1800" kern="1200" baseline="0" dirty="0" smtClean="0">
                          <a:solidFill>
                            <a:schemeClr val="dk1"/>
                          </a:solidFill>
                          <a:latin typeface="+mn-lt"/>
                          <a:ea typeface="+mn-ea"/>
                          <a:cs typeface="+mn-cs"/>
                        </a:rPr>
                        <a:t>5 (3)</a:t>
                      </a:r>
                    </a:p>
                    <a:p>
                      <a:r>
                        <a:rPr lang="en-IN" sz="1800" kern="1200" baseline="0" dirty="0" smtClean="0">
                          <a:solidFill>
                            <a:schemeClr val="dk1"/>
                          </a:solidFill>
                          <a:latin typeface="+mn-lt"/>
                          <a:ea typeface="+mn-ea"/>
                          <a:cs typeface="+mn-cs"/>
                        </a:rPr>
                        <a:t> 2 (1)</a:t>
                      </a:r>
                    </a:p>
                    <a:p>
                      <a:r>
                        <a:rPr lang="en-IN" sz="1800" kern="1200" baseline="0" dirty="0" smtClean="0">
                          <a:solidFill>
                            <a:schemeClr val="dk1"/>
                          </a:solidFill>
                          <a:latin typeface="+mn-lt"/>
                          <a:ea typeface="+mn-ea"/>
                          <a:cs typeface="+mn-cs"/>
                        </a:rPr>
                        <a:t>1 (1)</a:t>
                      </a:r>
                    </a:p>
                    <a:p>
                      <a:r>
                        <a:rPr lang="en-IN" sz="1800" kern="1200" baseline="0" dirty="0" smtClean="0">
                          <a:solidFill>
                            <a:schemeClr val="dk1"/>
                          </a:solidFill>
                          <a:latin typeface="+mn-lt"/>
                          <a:ea typeface="+mn-ea"/>
                          <a:cs typeface="+mn-cs"/>
                        </a:rPr>
                        <a:t>0 (0)</a:t>
                      </a:r>
                      <a:endParaRPr lang="en-IN" dirty="0"/>
                    </a:p>
                  </a:txBody>
                  <a:tcPr/>
                </a:tc>
              </a:tr>
              <a:tr h="370840">
                <a:tc>
                  <a:txBody>
                    <a:bodyPr/>
                    <a:lstStyle/>
                    <a:p>
                      <a:r>
                        <a:rPr lang="en-US" dirty="0" smtClean="0"/>
                        <a:t>Respiratory illness</a:t>
                      </a:r>
                      <a:endParaRPr lang="en-IN" dirty="0"/>
                    </a:p>
                  </a:txBody>
                  <a:tcPr/>
                </a:tc>
                <a:tc>
                  <a:txBody>
                    <a:bodyPr/>
                    <a:lstStyle/>
                    <a:p>
                      <a:endParaRPr lang="en-IN"/>
                    </a:p>
                  </a:txBody>
                  <a:tcPr/>
                </a:tc>
                <a:tc>
                  <a:txBody>
                    <a:bodyPr/>
                    <a:lstStyle/>
                    <a:p>
                      <a:endParaRPr lang="en-IN" dirty="0"/>
                    </a:p>
                  </a:txBody>
                  <a:tcPr/>
                </a:tc>
              </a:tr>
              <a:tr h="370840">
                <a:tc>
                  <a:txBody>
                    <a:bodyPr/>
                    <a:lstStyle/>
                    <a:p>
                      <a:r>
                        <a:rPr lang="en-US" dirty="0" smtClean="0"/>
                        <a:t>0</a:t>
                      </a:r>
                    </a:p>
                    <a:p>
                      <a:r>
                        <a:rPr lang="en-US" dirty="0" smtClean="0"/>
                        <a:t>1</a:t>
                      </a:r>
                    </a:p>
                    <a:p>
                      <a:r>
                        <a:rPr lang="en-US" dirty="0" smtClean="0"/>
                        <a:t>2</a:t>
                      </a:r>
                    </a:p>
                    <a:p>
                      <a:r>
                        <a:rPr lang="en-US" dirty="0" smtClean="0"/>
                        <a:t>3</a:t>
                      </a:r>
                    </a:p>
                    <a:p>
                      <a:r>
                        <a:rPr lang="en-US" dirty="0" smtClean="0"/>
                        <a:t>4</a:t>
                      </a:r>
                      <a:endParaRPr lang="en-IN" dirty="0"/>
                    </a:p>
                  </a:txBody>
                  <a:tcPr/>
                </a:tc>
                <a:tc>
                  <a:txBody>
                    <a:bodyPr/>
                    <a:lstStyle/>
                    <a:p>
                      <a:r>
                        <a:rPr lang="en-IN" sz="1800" kern="1200" baseline="0" dirty="0" smtClean="0">
                          <a:solidFill>
                            <a:schemeClr val="dk1"/>
                          </a:solidFill>
                          <a:latin typeface="+mn-lt"/>
                          <a:ea typeface="+mn-ea"/>
                          <a:cs typeface="+mn-cs"/>
                        </a:rPr>
                        <a:t> </a:t>
                      </a:r>
                      <a:r>
                        <a:rPr lang="en-IN" sz="1800" kern="1200" baseline="0" dirty="0" smtClean="0">
                          <a:solidFill>
                            <a:srgbClr val="FF0000"/>
                          </a:solidFill>
                          <a:latin typeface="+mn-lt"/>
                          <a:ea typeface="+mn-ea"/>
                          <a:cs typeface="+mn-cs"/>
                        </a:rPr>
                        <a:t>104 (75)</a:t>
                      </a:r>
                    </a:p>
                    <a:p>
                      <a:r>
                        <a:rPr lang="en-IN" sz="1800" kern="1200" baseline="0" dirty="0" smtClean="0">
                          <a:solidFill>
                            <a:schemeClr val="dk1"/>
                          </a:solidFill>
                          <a:latin typeface="+mn-lt"/>
                          <a:ea typeface="+mn-ea"/>
                          <a:cs typeface="+mn-cs"/>
                        </a:rPr>
                        <a:t> 19 (14)</a:t>
                      </a:r>
                    </a:p>
                    <a:p>
                      <a:r>
                        <a:rPr lang="en-IN" sz="1800" kern="1200" baseline="0" dirty="0" smtClean="0">
                          <a:solidFill>
                            <a:schemeClr val="dk1"/>
                          </a:solidFill>
                          <a:latin typeface="+mn-lt"/>
                          <a:ea typeface="+mn-ea"/>
                          <a:cs typeface="+mn-cs"/>
                        </a:rPr>
                        <a:t> 10 (7)</a:t>
                      </a:r>
                    </a:p>
                    <a:p>
                      <a:r>
                        <a:rPr lang="en-IN" sz="1800" kern="1200" baseline="0" dirty="0" smtClean="0">
                          <a:solidFill>
                            <a:schemeClr val="dk1"/>
                          </a:solidFill>
                          <a:latin typeface="+mn-lt"/>
                          <a:ea typeface="+mn-ea"/>
                          <a:cs typeface="+mn-cs"/>
                        </a:rPr>
                        <a:t> 5 (4)</a:t>
                      </a:r>
                    </a:p>
                    <a:p>
                      <a:r>
                        <a:rPr lang="en-IN" sz="1800" kern="1200" baseline="0" dirty="0" smtClean="0">
                          <a:solidFill>
                            <a:schemeClr val="dk1"/>
                          </a:solidFill>
                          <a:latin typeface="+mn-lt"/>
                          <a:ea typeface="+mn-ea"/>
                          <a:cs typeface="+mn-cs"/>
                        </a:rPr>
                        <a:t> 1 (1)</a:t>
                      </a:r>
                      <a:endParaRPr lang="en-IN" dirty="0"/>
                    </a:p>
                  </a:txBody>
                  <a:tcPr/>
                </a:tc>
                <a:tc>
                  <a:txBody>
                    <a:bodyPr/>
                    <a:lstStyle/>
                    <a:p>
                      <a:r>
                        <a:rPr lang="en-IN" sz="1800" kern="1200" baseline="0" dirty="0" smtClean="0">
                          <a:solidFill>
                            <a:srgbClr val="FF0000"/>
                          </a:solidFill>
                          <a:latin typeface="+mn-lt"/>
                          <a:ea typeface="+mn-ea"/>
                          <a:cs typeface="+mn-cs"/>
                        </a:rPr>
                        <a:t>106 (73)</a:t>
                      </a:r>
                    </a:p>
                    <a:p>
                      <a:r>
                        <a:rPr lang="en-IN" sz="1800" kern="1200" baseline="0" dirty="0" smtClean="0">
                          <a:solidFill>
                            <a:schemeClr val="dk1"/>
                          </a:solidFill>
                          <a:latin typeface="+mn-lt"/>
                          <a:ea typeface="+mn-ea"/>
                          <a:cs typeface="+mn-cs"/>
                        </a:rPr>
                        <a:t>22 (15)</a:t>
                      </a:r>
                    </a:p>
                    <a:p>
                      <a:r>
                        <a:rPr lang="en-IN" sz="1800" kern="1200" baseline="0" dirty="0" smtClean="0">
                          <a:solidFill>
                            <a:schemeClr val="dk1"/>
                          </a:solidFill>
                          <a:latin typeface="+mn-lt"/>
                          <a:ea typeface="+mn-ea"/>
                          <a:cs typeface="+mn-cs"/>
                        </a:rPr>
                        <a:t>10 (7)</a:t>
                      </a:r>
                    </a:p>
                    <a:p>
                      <a:r>
                        <a:rPr lang="en-IN" sz="1800" kern="1200" baseline="0" dirty="0" smtClean="0">
                          <a:solidFill>
                            <a:schemeClr val="dk1"/>
                          </a:solidFill>
                          <a:latin typeface="+mn-lt"/>
                          <a:ea typeface="+mn-ea"/>
                          <a:cs typeface="+mn-cs"/>
                        </a:rPr>
                        <a:t>5 (3)</a:t>
                      </a:r>
                    </a:p>
                    <a:p>
                      <a:pPr marL="0" marR="0" indent="0" algn="l" defTabSz="914400" rtl="0" eaLnBrk="1" fontAlgn="auto" latinLnBrk="0" hangingPunct="1">
                        <a:lnSpc>
                          <a:spcPct val="100000"/>
                        </a:lnSpc>
                        <a:spcBef>
                          <a:spcPts val="0"/>
                        </a:spcBef>
                        <a:spcAft>
                          <a:spcPts val="0"/>
                        </a:spcAft>
                        <a:buClrTx/>
                        <a:buSzTx/>
                        <a:buFontTx/>
                        <a:buNone/>
                        <a:tabLst/>
                        <a:defRPr/>
                      </a:pPr>
                      <a:r>
                        <a:rPr lang="en-IN" sz="1800" kern="1200" baseline="0" dirty="0" smtClean="0">
                          <a:solidFill>
                            <a:schemeClr val="dk1"/>
                          </a:solidFill>
                          <a:latin typeface="+mn-lt"/>
                          <a:ea typeface="+mn-ea"/>
                          <a:cs typeface="+mn-cs"/>
                        </a:rPr>
                        <a:t>3 (2)</a:t>
                      </a:r>
                      <a:endParaRPr lang="en-IN" dirty="0" smtClean="0"/>
                    </a:p>
                    <a:p>
                      <a:endParaRPr lang="en-IN" dirty="0"/>
                    </a:p>
                  </a:txBody>
                  <a:tcPr/>
                </a:tc>
              </a:tr>
            </a:tbl>
          </a:graphicData>
        </a:graphic>
      </p:graphicFrame>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0"/>
            <a:ext cx="8229600" cy="533400"/>
          </a:xfrm>
        </p:spPr>
        <p:txBody>
          <a:bodyPr>
            <a:normAutofit fontScale="90000"/>
          </a:bodyPr>
          <a:lstStyle/>
          <a:p>
            <a:r>
              <a:rPr lang="en-IN" dirty="0" smtClean="0"/>
              <a:t>TABLE3: Predictors of Absenteeism</a:t>
            </a:r>
            <a:endParaRPr lang="en-IN" dirty="0"/>
          </a:p>
        </p:txBody>
      </p:sp>
      <p:graphicFrame>
        <p:nvGraphicFramePr>
          <p:cNvPr id="4" name="Content Placeholder 3"/>
          <p:cNvGraphicFramePr>
            <a:graphicFrameLocks noGrp="1"/>
          </p:cNvGraphicFramePr>
          <p:nvPr>
            <p:ph idx="1"/>
          </p:nvPr>
        </p:nvGraphicFramePr>
        <p:xfrm>
          <a:off x="228600" y="457200"/>
          <a:ext cx="8610601" cy="6400800"/>
        </p:xfrm>
        <a:graphic>
          <a:graphicData uri="http://schemas.openxmlformats.org/drawingml/2006/table">
            <a:tbl>
              <a:tblPr firstRow="1" bandRow="1">
                <a:tableStyleId>{5C22544A-7EE6-4342-B048-85BDC9FD1C3A}</a:tableStyleId>
              </a:tblPr>
              <a:tblGrid>
                <a:gridCol w="1913467"/>
                <a:gridCol w="2551289"/>
                <a:gridCol w="877006"/>
                <a:gridCol w="2232378"/>
                <a:gridCol w="1036461"/>
              </a:tblGrid>
              <a:tr h="370840">
                <a:tc>
                  <a:txBody>
                    <a:bodyPr/>
                    <a:lstStyle/>
                    <a:p>
                      <a:r>
                        <a:rPr lang="en-US" dirty="0" smtClean="0"/>
                        <a:t>Covariate </a:t>
                      </a:r>
                      <a:endParaRPr lang="en-IN" dirty="0"/>
                    </a:p>
                  </a:txBody>
                  <a:tcPr/>
                </a:tc>
                <a:tc>
                  <a:txBody>
                    <a:bodyPr/>
                    <a:lstStyle/>
                    <a:p>
                      <a:r>
                        <a:rPr lang="en-IN" sz="1800" b="1" kern="1200" baseline="0" dirty="0" smtClean="0">
                          <a:solidFill>
                            <a:schemeClr val="lt1"/>
                          </a:solidFill>
                          <a:latin typeface="+mn-lt"/>
                          <a:ea typeface="+mn-ea"/>
                          <a:cs typeface="+mn-cs"/>
                        </a:rPr>
                        <a:t>Absenteeism for</a:t>
                      </a:r>
                    </a:p>
                    <a:p>
                      <a:r>
                        <a:rPr lang="en-IN" sz="1800" b="1" kern="1200" baseline="0" dirty="0" smtClean="0">
                          <a:solidFill>
                            <a:schemeClr val="lt1"/>
                          </a:solidFill>
                          <a:latin typeface="+mn-lt"/>
                          <a:ea typeface="+mn-ea"/>
                          <a:cs typeface="+mn-cs"/>
                        </a:rPr>
                        <a:t>Gastrointestinal Illness,</a:t>
                      </a:r>
                    </a:p>
                    <a:p>
                      <a:r>
                        <a:rPr lang="en-IN" sz="1800" b="1" kern="1200" baseline="0" dirty="0" smtClean="0">
                          <a:solidFill>
                            <a:schemeClr val="lt1"/>
                          </a:solidFill>
                          <a:latin typeface="+mn-lt"/>
                          <a:ea typeface="+mn-ea"/>
                          <a:cs typeface="+mn-cs"/>
                        </a:rPr>
                        <a:t>Rate Ratio (95% CI)</a:t>
                      </a:r>
                      <a:endParaRPr lang="en-IN" dirty="0"/>
                    </a:p>
                  </a:txBody>
                  <a:tcPr/>
                </a:tc>
                <a:tc>
                  <a:txBody>
                    <a:bodyPr/>
                    <a:lstStyle/>
                    <a:p>
                      <a:r>
                        <a:rPr lang="en-US" dirty="0" smtClean="0"/>
                        <a:t>P</a:t>
                      </a:r>
                      <a:endParaRPr lang="en-IN" dirty="0"/>
                    </a:p>
                  </a:txBody>
                  <a:tcPr/>
                </a:tc>
                <a:tc>
                  <a:txBody>
                    <a:bodyPr/>
                    <a:lstStyle/>
                    <a:p>
                      <a:r>
                        <a:rPr lang="en-IN" sz="1800" b="1" kern="1200" baseline="0" dirty="0" smtClean="0">
                          <a:solidFill>
                            <a:schemeClr val="lt1"/>
                          </a:solidFill>
                          <a:latin typeface="+mn-lt"/>
                          <a:ea typeface="+mn-ea"/>
                          <a:cs typeface="+mn-cs"/>
                        </a:rPr>
                        <a:t>Absenteeism for</a:t>
                      </a:r>
                    </a:p>
                    <a:p>
                      <a:r>
                        <a:rPr lang="en-IN" sz="1800" b="1" kern="1200" baseline="0" dirty="0" smtClean="0">
                          <a:solidFill>
                            <a:schemeClr val="lt1"/>
                          </a:solidFill>
                          <a:latin typeface="+mn-lt"/>
                          <a:ea typeface="+mn-ea"/>
                          <a:cs typeface="+mn-cs"/>
                        </a:rPr>
                        <a:t>Respiratory Illness,</a:t>
                      </a:r>
                    </a:p>
                    <a:p>
                      <a:r>
                        <a:rPr lang="en-IN" sz="1800" b="1" kern="1200" baseline="0" dirty="0" smtClean="0">
                          <a:solidFill>
                            <a:schemeClr val="lt1"/>
                          </a:solidFill>
                          <a:latin typeface="+mn-lt"/>
                          <a:ea typeface="+mn-ea"/>
                          <a:cs typeface="+mn-cs"/>
                        </a:rPr>
                        <a:t>Rate Ratio (95% CI)</a:t>
                      </a:r>
                      <a:endParaRPr lang="en-IN" dirty="0"/>
                    </a:p>
                  </a:txBody>
                  <a:tcPr/>
                </a:tc>
                <a:tc>
                  <a:txBody>
                    <a:bodyPr/>
                    <a:lstStyle/>
                    <a:p>
                      <a:r>
                        <a:rPr lang="en-US" dirty="0" smtClean="0"/>
                        <a:t>p</a:t>
                      </a:r>
                      <a:endParaRPr lang="en-IN" dirty="0"/>
                    </a:p>
                  </a:txBody>
                  <a:tcPr/>
                </a:tc>
              </a:tr>
              <a:tr h="370840">
                <a:tc>
                  <a:txBody>
                    <a:bodyPr/>
                    <a:lstStyle/>
                    <a:p>
                      <a:r>
                        <a:rPr lang="en-US" dirty="0" smtClean="0"/>
                        <a:t>Study arm</a:t>
                      </a:r>
                    </a:p>
                    <a:p>
                      <a:r>
                        <a:rPr lang="en-US" dirty="0" smtClean="0"/>
                        <a:t>Intervention</a:t>
                      </a:r>
                      <a:endParaRPr lang="en-US" baseline="0" dirty="0" smtClean="0"/>
                    </a:p>
                    <a:p>
                      <a:r>
                        <a:rPr lang="en-US" baseline="0" dirty="0" smtClean="0"/>
                        <a:t>Control </a:t>
                      </a:r>
                      <a:endParaRPr lang="en-IN" dirty="0"/>
                    </a:p>
                  </a:txBody>
                  <a:tcPr/>
                </a:tc>
                <a:tc>
                  <a:txBody>
                    <a:bodyPr/>
                    <a:lstStyle/>
                    <a:p>
                      <a:endParaRPr lang="en-US" dirty="0" smtClean="0"/>
                    </a:p>
                    <a:p>
                      <a:r>
                        <a:rPr lang="en-IN" sz="1800" kern="1200" baseline="0" dirty="0" smtClean="0">
                          <a:solidFill>
                            <a:schemeClr val="dk1"/>
                          </a:solidFill>
                          <a:latin typeface="+mn-lt"/>
                          <a:ea typeface="+mn-ea"/>
                          <a:cs typeface="+mn-cs"/>
                        </a:rPr>
                        <a:t>0.91 (0.87–0.94)</a:t>
                      </a:r>
                    </a:p>
                    <a:p>
                      <a:r>
                        <a:rPr lang="en-US" sz="1800" kern="1200" baseline="0" dirty="0" smtClean="0">
                          <a:solidFill>
                            <a:schemeClr val="dk1"/>
                          </a:solidFill>
                          <a:latin typeface="+mn-lt"/>
                          <a:ea typeface="+mn-ea"/>
                          <a:cs typeface="+mn-cs"/>
                        </a:rPr>
                        <a:t>1.00b</a:t>
                      </a:r>
                      <a:endParaRPr lang="en-IN" dirty="0"/>
                    </a:p>
                  </a:txBody>
                  <a:tcPr/>
                </a:tc>
                <a:tc>
                  <a:txBody>
                    <a:bodyPr/>
                    <a:lstStyle/>
                    <a:p>
                      <a:endParaRPr lang="en-US" dirty="0" smtClean="0"/>
                    </a:p>
                    <a:p>
                      <a:r>
                        <a:rPr lang="en-US" dirty="0" smtClean="0">
                          <a:solidFill>
                            <a:srgbClr val="FF0000"/>
                          </a:solidFill>
                        </a:rPr>
                        <a:t>&lt;0.01</a:t>
                      </a:r>
                    </a:p>
                    <a:p>
                      <a:r>
                        <a:rPr lang="en-US" dirty="0" smtClean="0"/>
                        <a:t>NA</a:t>
                      </a:r>
                      <a:endParaRPr lang="en-IN" dirty="0"/>
                    </a:p>
                  </a:txBody>
                  <a:tcPr/>
                </a:tc>
                <a:tc>
                  <a:txBody>
                    <a:bodyPr/>
                    <a:lstStyle/>
                    <a:p>
                      <a:endParaRPr lang="en-US" dirty="0" smtClean="0"/>
                    </a:p>
                    <a:p>
                      <a:r>
                        <a:rPr lang="en-IN" sz="1800" kern="1200" baseline="0" dirty="0" smtClean="0">
                          <a:solidFill>
                            <a:schemeClr val="dk1"/>
                          </a:solidFill>
                          <a:latin typeface="+mn-lt"/>
                          <a:ea typeface="+mn-ea"/>
                          <a:cs typeface="+mn-cs"/>
                        </a:rPr>
                        <a:t>1.10 (0.97–1.24)</a:t>
                      </a:r>
                    </a:p>
                    <a:p>
                      <a:r>
                        <a:rPr lang="en-US" sz="1800" kern="1200" baseline="0" dirty="0" smtClean="0">
                          <a:solidFill>
                            <a:schemeClr val="dk1"/>
                          </a:solidFill>
                          <a:latin typeface="+mn-lt"/>
                          <a:ea typeface="+mn-ea"/>
                          <a:cs typeface="+mn-cs"/>
                        </a:rPr>
                        <a:t>1.00</a:t>
                      </a:r>
                      <a:endParaRPr lang="en-IN" dirty="0"/>
                    </a:p>
                  </a:txBody>
                  <a:tcPr/>
                </a:tc>
                <a:tc>
                  <a:txBody>
                    <a:bodyPr/>
                    <a:lstStyle/>
                    <a:p>
                      <a:endParaRPr lang="en-US" dirty="0" smtClean="0"/>
                    </a:p>
                    <a:p>
                      <a:r>
                        <a:rPr lang="en-US" dirty="0" smtClean="0">
                          <a:solidFill>
                            <a:srgbClr val="FF0000"/>
                          </a:solidFill>
                        </a:rPr>
                        <a:t>0.12</a:t>
                      </a:r>
                    </a:p>
                    <a:p>
                      <a:r>
                        <a:rPr lang="en-US" dirty="0" smtClean="0"/>
                        <a:t>NA</a:t>
                      </a:r>
                      <a:endParaRPr lang="en-IN" dirty="0"/>
                    </a:p>
                  </a:txBody>
                  <a:tcPr/>
                </a:tc>
              </a:tr>
              <a:tr h="370840">
                <a:tc>
                  <a:txBody>
                    <a:bodyPr/>
                    <a:lstStyle/>
                    <a:p>
                      <a:r>
                        <a:rPr lang="en-IN" sz="1800" kern="1200" baseline="0" dirty="0" smtClean="0">
                          <a:solidFill>
                            <a:schemeClr val="dk1"/>
                          </a:solidFill>
                          <a:latin typeface="+mn-lt"/>
                          <a:ea typeface="+mn-ea"/>
                          <a:cs typeface="+mn-cs"/>
                        </a:rPr>
                        <a:t>Race</a:t>
                      </a:r>
                    </a:p>
                    <a:p>
                      <a:r>
                        <a:rPr lang="en-IN" sz="1800" kern="1200" baseline="0" dirty="0" smtClean="0">
                          <a:solidFill>
                            <a:schemeClr val="dk1"/>
                          </a:solidFill>
                          <a:latin typeface="+mn-lt"/>
                          <a:ea typeface="+mn-ea"/>
                          <a:cs typeface="+mn-cs"/>
                        </a:rPr>
                        <a:t>White</a:t>
                      </a:r>
                    </a:p>
                    <a:p>
                      <a:r>
                        <a:rPr lang="en-US" sz="1800" kern="1200" baseline="0" dirty="0" smtClean="0">
                          <a:solidFill>
                            <a:schemeClr val="dk1"/>
                          </a:solidFill>
                          <a:latin typeface="+mn-lt"/>
                          <a:ea typeface="+mn-ea"/>
                          <a:cs typeface="+mn-cs"/>
                        </a:rPr>
                        <a:t>Other</a:t>
                      </a:r>
                      <a:endParaRPr lang="en-IN" sz="1800" kern="1200" baseline="0" dirty="0" smtClean="0">
                        <a:solidFill>
                          <a:schemeClr val="dk1"/>
                        </a:solidFill>
                        <a:latin typeface="+mn-lt"/>
                        <a:ea typeface="+mn-ea"/>
                        <a:cs typeface="+mn-cs"/>
                      </a:endParaRPr>
                    </a:p>
                  </a:txBody>
                  <a:tcPr/>
                </a:tc>
                <a:tc>
                  <a:txBody>
                    <a:bodyPr/>
                    <a:lstStyle/>
                    <a:p>
                      <a:endParaRPr lang="en-US" dirty="0" smtClean="0"/>
                    </a:p>
                    <a:p>
                      <a:r>
                        <a:rPr lang="en-IN" sz="1800" kern="1200" baseline="0" dirty="0" smtClean="0">
                          <a:solidFill>
                            <a:schemeClr val="dk1"/>
                          </a:solidFill>
                          <a:latin typeface="+mn-lt"/>
                          <a:ea typeface="+mn-ea"/>
                          <a:cs typeface="+mn-cs"/>
                        </a:rPr>
                        <a:t>1.06 (0.74–1.51)</a:t>
                      </a:r>
                    </a:p>
                    <a:p>
                      <a:r>
                        <a:rPr lang="en-IN" sz="1800" kern="1200" baseline="0" dirty="0" smtClean="0">
                          <a:solidFill>
                            <a:schemeClr val="dk1"/>
                          </a:solidFill>
                          <a:latin typeface="+mn-lt"/>
                          <a:ea typeface="+mn-ea"/>
                          <a:cs typeface="+mn-cs"/>
                        </a:rPr>
                        <a:t>1.00 </a:t>
                      </a:r>
                      <a:endParaRPr lang="en-IN" dirty="0"/>
                    </a:p>
                  </a:txBody>
                  <a:tcPr/>
                </a:tc>
                <a:tc>
                  <a:txBody>
                    <a:bodyPr/>
                    <a:lstStyle/>
                    <a:p>
                      <a:endParaRPr lang="en-US" dirty="0" smtClean="0"/>
                    </a:p>
                    <a:p>
                      <a:r>
                        <a:rPr lang="en-US" dirty="0" smtClean="0"/>
                        <a:t>0.75</a:t>
                      </a:r>
                    </a:p>
                    <a:p>
                      <a:r>
                        <a:rPr lang="en-US" dirty="0" smtClean="0"/>
                        <a:t>NA</a:t>
                      </a:r>
                      <a:endParaRPr lang="en-IN" dirty="0"/>
                    </a:p>
                  </a:txBody>
                  <a:tcPr/>
                </a:tc>
                <a:tc>
                  <a:txBody>
                    <a:bodyPr/>
                    <a:lstStyle/>
                    <a:p>
                      <a:endParaRPr lang="en-US" dirty="0" smtClean="0"/>
                    </a:p>
                    <a:p>
                      <a:r>
                        <a:rPr lang="en-IN" sz="1800" kern="1200" baseline="0" dirty="0" smtClean="0">
                          <a:solidFill>
                            <a:schemeClr val="dk1"/>
                          </a:solidFill>
                          <a:latin typeface="+mn-lt"/>
                          <a:ea typeface="+mn-ea"/>
                          <a:cs typeface="+mn-cs"/>
                        </a:rPr>
                        <a:t>0.79 (0.52–1.18)</a:t>
                      </a:r>
                    </a:p>
                    <a:p>
                      <a:r>
                        <a:rPr lang="en-US" sz="1800" kern="1200" baseline="0" dirty="0" smtClean="0">
                          <a:solidFill>
                            <a:schemeClr val="dk1"/>
                          </a:solidFill>
                          <a:latin typeface="+mn-lt"/>
                          <a:ea typeface="+mn-ea"/>
                          <a:cs typeface="+mn-cs"/>
                        </a:rPr>
                        <a:t>1.00</a:t>
                      </a:r>
                      <a:endParaRPr lang="en-IN" dirty="0"/>
                    </a:p>
                  </a:txBody>
                  <a:tcPr/>
                </a:tc>
                <a:tc>
                  <a:txBody>
                    <a:bodyPr/>
                    <a:lstStyle/>
                    <a:p>
                      <a:endParaRPr lang="en-US" dirty="0" smtClean="0"/>
                    </a:p>
                    <a:p>
                      <a:r>
                        <a:rPr lang="en-US" dirty="0" smtClean="0"/>
                        <a:t>0.24</a:t>
                      </a:r>
                    </a:p>
                    <a:p>
                      <a:r>
                        <a:rPr lang="en-US" dirty="0" smtClean="0"/>
                        <a:t>NA</a:t>
                      </a:r>
                      <a:endParaRPr lang="en-IN" dirty="0"/>
                    </a:p>
                  </a:txBody>
                  <a:tcPr/>
                </a:tc>
              </a:tr>
              <a:tr h="370840">
                <a:tc>
                  <a:txBody>
                    <a:bodyPr/>
                    <a:lstStyle/>
                    <a:p>
                      <a:r>
                        <a:rPr lang="en-US" dirty="0" smtClean="0"/>
                        <a:t>Health status</a:t>
                      </a:r>
                    </a:p>
                    <a:p>
                      <a:r>
                        <a:rPr lang="en-US" dirty="0" smtClean="0"/>
                        <a:t>Excellent</a:t>
                      </a:r>
                    </a:p>
                    <a:p>
                      <a:r>
                        <a:rPr lang="en-US" dirty="0" smtClean="0"/>
                        <a:t>Other </a:t>
                      </a:r>
                      <a:endParaRPr lang="en-IN" dirty="0"/>
                    </a:p>
                  </a:txBody>
                  <a:tcPr/>
                </a:tc>
                <a:tc>
                  <a:txBody>
                    <a:bodyPr/>
                    <a:lstStyle/>
                    <a:p>
                      <a:endParaRPr lang="en-US" dirty="0" smtClean="0"/>
                    </a:p>
                    <a:p>
                      <a:r>
                        <a:rPr lang="en-IN" sz="1800" kern="1200" baseline="0" dirty="0" smtClean="0">
                          <a:solidFill>
                            <a:schemeClr val="dk1"/>
                          </a:solidFill>
                          <a:latin typeface="+mn-lt"/>
                          <a:ea typeface="+mn-ea"/>
                          <a:cs typeface="+mn-cs"/>
                        </a:rPr>
                        <a:t>0.93 (0.79–1.11)</a:t>
                      </a:r>
                    </a:p>
                    <a:p>
                      <a:r>
                        <a:rPr lang="en-US" sz="1800" kern="1200" baseline="0" dirty="0" smtClean="0">
                          <a:solidFill>
                            <a:schemeClr val="dk1"/>
                          </a:solidFill>
                          <a:latin typeface="+mn-lt"/>
                          <a:ea typeface="+mn-ea"/>
                          <a:cs typeface="+mn-cs"/>
                        </a:rPr>
                        <a:t>1.00</a:t>
                      </a:r>
                      <a:endParaRPr lang="en-IN" dirty="0"/>
                    </a:p>
                  </a:txBody>
                  <a:tcPr/>
                </a:tc>
                <a:tc>
                  <a:txBody>
                    <a:bodyPr/>
                    <a:lstStyle/>
                    <a:p>
                      <a:endParaRPr lang="en-US" dirty="0" smtClean="0"/>
                    </a:p>
                    <a:p>
                      <a:r>
                        <a:rPr lang="en-US" dirty="0" smtClean="0"/>
                        <a:t>0.43</a:t>
                      </a:r>
                    </a:p>
                    <a:p>
                      <a:r>
                        <a:rPr lang="en-US" dirty="0" smtClean="0"/>
                        <a:t>NA</a:t>
                      </a:r>
                      <a:endParaRPr lang="en-IN" dirty="0"/>
                    </a:p>
                  </a:txBody>
                  <a:tcPr/>
                </a:tc>
                <a:tc>
                  <a:txBody>
                    <a:bodyPr/>
                    <a:lstStyle/>
                    <a:p>
                      <a:endParaRPr lang="en-US" dirty="0" smtClean="0"/>
                    </a:p>
                    <a:p>
                      <a:r>
                        <a:rPr lang="en-IN" sz="1800" kern="1200" baseline="0" dirty="0" smtClean="0">
                          <a:solidFill>
                            <a:schemeClr val="dk1"/>
                          </a:solidFill>
                          <a:latin typeface="+mn-lt"/>
                          <a:ea typeface="+mn-ea"/>
                          <a:cs typeface="+mn-cs"/>
                        </a:rPr>
                        <a:t>0.75 (0.64–0.87</a:t>
                      </a:r>
                    </a:p>
                    <a:p>
                      <a:r>
                        <a:rPr lang="en-US" sz="1800" kern="1200" baseline="0" dirty="0" smtClean="0">
                          <a:solidFill>
                            <a:schemeClr val="dk1"/>
                          </a:solidFill>
                          <a:latin typeface="+mn-lt"/>
                          <a:ea typeface="+mn-ea"/>
                          <a:cs typeface="+mn-cs"/>
                        </a:rPr>
                        <a:t>1.00</a:t>
                      </a:r>
                      <a:endParaRPr lang="en-IN" dirty="0"/>
                    </a:p>
                  </a:txBody>
                  <a:tcPr/>
                </a:tc>
                <a:tc>
                  <a:txBody>
                    <a:bodyPr/>
                    <a:lstStyle/>
                    <a:p>
                      <a:endParaRPr lang="en-US" dirty="0" smtClean="0"/>
                    </a:p>
                    <a:p>
                      <a:r>
                        <a:rPr lang="en-US" dirty="0" smtClean="0">
                          <a:solidFill>
                            <a:srgbClr val="FF0000"/>
                          </a:solidFill>
                        </a:rPr>
                        <a:t>&lt;0.01</a:t>
                      </a:r>
                    </a:p>
                    <a:p>
                      <a:r>
                        <a:rPr lang="en-US" dirty="0" smtClean="0"/>
                        <a:t>NA</a:t>
                      </a:r>
                      <a:endParaRPr lang="en-IN" dirty="0"/>
                    </a:p>
                  </a:txBody>
                  <a:tcPr/>
                </a:tc>
              </a:tr>
              <a:tr h="370840">
                <a:tc>
                  <a:txBody>
                    <a:bodyPr/>
                    <a:lstStyle/>
                    <a:p>
                      <a:r>
                        <a:rPr lang="en-US" dirty="0" smtClean="0"/>
                        <a:t>Family size</a:t>
                      </a:r>
                    </a:p>
                    <a:p>
                      <a:r>
                        <a:rPr lang="en-US" dirty="0" smtClean="0"/>
                        <a:t>≤3</a:t>
                      </a:r>
                      <a:endParaRPr lang="en-IN" dirty="0"/>
                    </a:p>
                  </a:txBody>
                  <a:tcPr/>
                </a:tc>
                <a:tc>
                  <a:txBody>
                    <a:bodyPr/>
                    <a:lstStyle/>
                    <a:p>
                      <a:endParaRPr lang="en-US" dirty="0" smtClean="0"/>
                    </a:p>
                    <a:p>
                      <a:r>
                        <a:rPr lang="en-US" dirty="0" smtClean="0"/>
                        <a:t>1.00</a:t>
                      </a:r>
                      <a:endParaRPr lang="en-IN" dirty="0"/>
                    </a:p>
                  </a:txBody>
                  <a:tcPr/>
                </a:tc>
                <a:tc>
                  <a:txBody>
                    <a:bodyPr/>
                    <a:lstStyle/>
                    <a:p>
                      <a:endParaRPr lang="en-US" dirty="0" smtClean="0"/>
                    </a:p>
                    <a:p>
                      <a:r>
                        <a:rPr lang="en-US" dirty="0" smtClean="0"/>
                        <a:t>NA</a:t>
                      </a:r>
                      <a:endParaRPr lang="en-IN" dirty="0"/>
                    </a:p>
                  </a:txBody>
                  <a:tcPr/>
                </a:tc>
                <a:tc>
                  <a:txBody>
                    <a:bodyPr/>
                    <a:lstStyle/>
                    <a:p>
                      <a:endParaRPr lang="en-US" dirty="0" smtClean="0"/>
                    </a:p>
                    <a:p>
                      <a:r>
                        <a:rPr lang="en-US" dirty="0" smtClean="0"/>
                        <a:t>1.00</a:t>
                      </a:r>
                      <a:endParaRPr lang="en-IN" dirty="0"/>
                    </a:p>
                  </a:txBody>
                  <a:tcPr/>
                </a:tc>
                <a:tc>
                  <a:txBody>
                    <a:bodyPr/>
                    <a:lstStyle/>
                    <a:p>
                      <a:endParaRPr lang="en-US" dirty="0" smtClean="0"/>
                    </a:p>
                    <a:p>
                      <a:r>
                        <a:rPr lang="en-US" dirty="0" smtClean="0"/>
                        <a:t>NA</a:t>
                      </a:r>
                    </a:p>
                  </a:txBody>
                  <a:tcPr/>
                </a:tc>
              </a:tr>
              <a:tr h="370840">
                <a:tc>
                  <a:txBody>
                    <a:bodyPr/>
                    <a:lstStyle/>
                    <a:p>
                      <a:r>
                        <a:rPr lang="en-IN" sz="1800" kern="1200" baseline="0" dirty="0" smtClean="0">
                          <a:solidFill>
                            <a:schemeClr val="dk1"/>
                          </a:solidFill>
                          <a:latin typeface="+mn-lt"/>
                          <a:ea typeface="+mn-ea"/>
                          <a:cs typeface="+mn-cs"/>
                        </a:rPr>
                        <a:t>4–5.30 1.10.55</a:t>
                      </a:r>
                    </a:p>
                    <a:p>
                      <a:r>
                        <a:rPr lang="en-IN" sz="1800" kern="1200" baseline="0" dirty="0" smtClean="0">
                          <a:solidFill>
                            <a:schemeClr val="dk1"/>
                          </a:solidFill>
                          <a:latin typeface="+mn-lt"/>
                          <a:ea typeface="+mn-ea"/>
                          <a:cs typeface="+mn-cs"/>
                        </a:rPr>
                        <a:t>≥6</a:t>
                      </a:r>
                      <a:endParaRPr lang="en-IN" dirty="0"/>
                    </a:p>
                  </a:txBody>
                  <a:tcPr/>
                </a:tc>
                <a:tc>
                  <a:txBody>
                    <a:bodyPr/>
                    <a:lstStyle/>
                    <a:p>
                      <a:r>
                        <a:rPr lang="en-IN" sz="1800" kern="1200" baseline="0" dirty="0" smtClean="0">
                          <a:solidFill>
                            <a:schemeClr val="dk1"/>
                          </a:solidFill>
                          <a:latin typeface="+mn-lt"/>
                          <a:ea typeface="+mn-ea"/>
                          <a:cs typeface="+mn-cs"/>
                        </a:rPr>
                        <a:t>1.10 (0.92–1.32) </a:t>
                      </a:r>
                    </a:p>
                    <a:p>
                      <a:r>
                        <a:rPr lang="en-IN" sz="1800" kern="1200" baseline="0" dirty="0" smtClean="0">
                          <a:solidFill>
                            <a:schemeClr val="dk1"/>
                          </a:solidFill>
                          <a:latin typeface="+mn-lt"/>
                          <a:ea typeface="+mn-ea"/>
                          <a:cs typeface="+mn-cs"/>
                        </a:rPr>
                        <a:t>1.13 (0.93–1.38)</a:t>
                      </a:r>
                      <a:endParaRPr lang="en-IN" dirty="0"/>
                    </a:p>
                  </a:txBody>
                  <a:tcPr/>
                </a:tc>
                <a:tc>
                  <a:txBody>
                    <a:bodyPr/>
                    <a:lstStyle/>
                    <a:p>
                      <a:r>
                        <a:rPr lang="en-US" dirty="0" smtClean="0"/>
                        <a:t>0.30</a:t>
                      </a:r>
                    </a:p>
                    <a:p>
                      <a:r>
                        <a:rPr lang="en-US" dirty="0" smtClean="0"/>
                        <a:t>0.20</a:t>
                      </a:r>
                      <a:endParaRPr lang="en-IN" dirty="0"/>
                    </a:p>
                  </a:txBody>
                  <a:tcPr/>
                </a:tc>
                <a:tc>
                  <a:txBody>
                    <a:bodyPr/>
                    <a:lstStyle/>
                    <a:p>
                      <a:r>
                        <a:rPr lang="en-IN" sz="1800" kern="1200" baseline="0" dirty="0" smtClean="0">
                          <a:solidFill>
                            <a:schemeClr val="dk1"/>
                          </a:solidFill>
                          <a:latin typeface="+mn-lt"/>
                          <a:ea typeface="+mn-ea"/>
                          <a:cs typeface="+mn-cs"/>
                        </a:rPr>
                        <a:t>1.10(0.81–1.50) </a:t>
                      </a:r>
                    </a:p>
                    <a:p>
                      <a:r>
                        <a:rPr lang="en-IN" sz="1800" kern="1200" baseline="0" dirty="0" smtClean="0">
                          <a:solidFill>
                            <a:schemeClr val="dk1"/>
                          </a:solidFill>
                          <a:latin typeface="+mn-lt"/>
                          <a:ea typeface="+mn-ea"/>
                          <a:cs typeface="+mn-cs"/>
                        </a:rPr>
                        <a:t>0.89 (0.67–1.19)</a:t>
                      </a:r>
                      <a:endParaRPr lang="en-IN" dirty="0"/>
                    </a:p>
                  </a:txBody>
                  <a:tcPr/>
                </a:tc>
                <a:tc>
                  <a:txBody>
                    <a:bodyPr/>
                    <a:lstStyle/>
                    <a:p>
                      <a:r>
                        <a:rPr lang="en-US" dirty="0" smtClean="0"/>
                        <a:t>0.55</a:t>
                      </a:r>
                    </a:p>
                    <a:p>
                      <a:r>
                        <a:rPr lang="en-US" dirty="0" smtClean="0"/>
                        <a:t>0.44</a:t>
                      </a:r>
                    </a:p>
                  </a:txBody>
                  <a:tcPr/>
                </a:tc>
              </a:tr>
              <a:tr h="370840">
                <a:tc>
                  <a:txBody>
                    <a:bodyPr/>
                    <a:lstStyle/>
                    <a:p>
                      <a:r>
                        <a:rPr lang="en-US" dirty="0" smtClean="0"/>
                        <a:t>Current hand sanitizer use in home</a:t>
                      </a:r>
                    </a:p>
                    <a:p>
                      <a:r>
                        <a:rPr lang="en-US" dirty="0" smtClean="0"/>
                        <a:t>Yes</a:t>
                      </a:r>
                    </a:p>
                    <a:p>
                      <a:r>
                        <a:rPr lang="en-US" dirty="0" smtClean="0"/>
                        <a:t>No </a:t>
                      </a:r>
                      <a:endParaRPr lang="en-IN" dirty="0"/>
                    </a:p>
                  </a:txBody>
                  <a:tcPr/>
                </a:tc>
                <a:tc>
                  <a:txBody>
                    <a:bodyPr/>
                    <a:lstStyle/>
                    <a:p>
                      <a:endParaRPr lang="en-US" dirty="0" smtClean="0"/>
                    </a:p>
                    <a:p>
                      <a:endParaRPr lang="en-US" dirty="0" smtClean="0"/>
                    </a:p>
                    <a:p>
                      <a:endParaRPr lang="en-US" dirty="0" smtClean="0"/>
                    </a:p>
                    <a:p>
                      <a:r>
                        <a:rPr lang="en-IN" sz="1800" kern="1200" baseline="0" dirty="0" smtClean="0">
                          <a:solidFill>
                            <a:schemeClr val="dk1"/>
                          </a:solidFill>
                          <a:latin typeface="+mn-lt"/>
                          <a:ea typeface="+mn-ea"/>
                          <a:cs typeface="+mn-cs"/>
                        </a:rPr>
                        <a:t>0.96 (0.85–1.10)</a:t>
                      </a:r>
                    </a:p>
                    <a:p>
                      <a:r>
                        <a:rPr lang="en-US" sz="1800" kern="1200" baseline="0" dirty="0" smtClean="0">
                          <a:solidFill>
                            <a:schemeClr val="dk1"/>
                          </a:solidFill>
                          <a:latin typeface="+mn-lt"/>
                          <a:ea typeface="+mn-ea"/>
                          <a:cs typeface="+mn-cs"/>
                        </a:rPr>
                        <a:t>1.00</a:t>
                      </a:r>
                      <a:endParaRPr lang="en-IN" dirty="0"/>
                    </a:p>
                  </a:txBody>
                  <a:tcPr/>
                </a:tc>
                <a:tc>
                  <a:txBody>
                    <a:bodyPr/>
                    <a:lstStyle/>
                    <a:p>
                      <a:endParaRPr lang="en-US" dirty="0" smtClean="0"/>
                    </a:p>
                    <a:p>
                      <a:endParaRPr lang="en-US" dirty="0" smtClean="0"/>
                    </a:p>
                    <a:p>
                      <a:endParaRPr lang="en-US" dirty="0" smtClean="0"/>
                    </a:p>
                    <a:p>
                      <a:r>
                        <a:rPr lang="en-IN" sz="1800" kern="1200" baseline="0" dirty="0" smtClean="0">
                          <a:solidFill>
                            <a:schemeClr val="dk1"/>
                          </a:solidFill>
                          <a:latin typeface="+mn-lt"/>
                          <a:ea typeface="+mn-ea"/>
                          <a:cs typeface="+mn-cs"/>
                        </a:rPr>
                        <a:t>.56</a:t>
                      </a:r>
                    </a:p>
                    <a:p>
                      <a:r>
                        <a:rPr lang="en-US" sz="1800" kern="1200" baseline="0" dirty="0" smtClean="0">
                          <a:solidFill>
                            <a:schemeClr val="dk1"/>
                          </a:solidFill>
                          <a:latin typeface="+mn-lt"/>
                          <a:ea typeface="+mn-ea"/>
                          <a:cs typeface="+mn-cs"/>
                        </a:rPr>
                        <a:t>NA</a:t>
                      </a:r>
                      <a:endParaRPr lang="en-IN" dirty="0"/>
                    </a:p>
                  </a:txBody>
                  <a:tcPr/>
                </a:tc>
                <a:tc>
                  <a:txBody>
                    <a:bodyPr/>
                    <a:lstStyle/>
                    <a:p>
                      <a:endParaRPr lang="en-US" dirty="0" smtClean="0"/>
                    </a:p>
                    <a:p>
                      <a:endParaRPr lang="en-US" dirty="0" smtClean="0"/>
                    </a:p>
                    <a:p>
                      <a:endParaRPr lang="en-US" dirty="0" smtClean="0"/>
                    </a:p>
                    <a:p>
                      <a:r>
                        <a:rPr lang="en-IN" sz="1800" kern="1200" baseline="0" dirty="0" smtClean="0">
                          <a:solidFill>
                            <a:schemeClr val="dk1"/>
                          </a:solidFill>
                          <a:latin typeface="+mn-lt"/>
                          <a:ea typeface="+mn-ea"/>
                          <a:cs typeface="+mn-cs"/>
                        </a:rPr>
                        <a:t>0.87 (0.74–1.02</a:t>
                      </a:r>
                    </a:p>
                    <a:p>
                      <a:r>
                        <a:rPr lang="en-IN" sz="1800" kern="1200" baseline="0" dirty="0" smtClean="0">
                          <a:solidFill>
                            <a:schemeClr val="dk1"/>
                          </a:solidFill>
                          <a:latin typeface="+mn-lt"/>
                          <a:ea typeface="+mn-ea"/>
                          <a:cs typeface="+mn-cs"/>
                        </a:rPr>
                        <a:t>1.00)</a:t>
                      </a:r>
                      <a:endParaRPr lang="en-IN" dirty="0"/>
                    </a:p>
                  </a:txBody>
                  <a:tcPr/>
                </a:tc>
                <a:tc>
                  <a:txBody>
                    <a:bodyPr/>
                    <a:lstStyle/>
                    <a:p>
                      <a:endParaRPr lang="en-US" dirty="0" smtClean="0"/>
                    </a:p>
                    <a:p>
                      <a:endParaRPr lang="en-US" dirty="0" smtClean="0"/>
                    </a:p>
                    <a:p>
                      <a:endParaRPr lang="en-US" dirty="0" smtClean="0"/>
                    </a:p>
                    <a:p>
                      <a:r>
                        <a:rPr lang="en-IN" sz="1800" kern="1200" baseline="0" dirty="0" smtClean="0">
                          <a:solidFill>
                            <a:schemeClr val="dk1"/>
                          </a:solidFill>
                          <a:latin typeface="+mn-lt"/>
                          <a:ea typeface="+mn-ea"/>
                          <a:cs typeface="+mn-cs"/>
                        </a:rPr>
                        <a:t>.08</a:t>
                      </a:r>
                    </a:p>
                    <a:p>
                      <a:r>
                        <a:rPr lang="en-US" sz="1800" kern="1200" baseline="0" dirty="0" smtClean="0">
                          <a:solidFill>
                            <a:schemeClr val="dk1"/>
                          </a:solidFill>
                          <a:latin typeface="+mn-lt"/>
                          <a:ea typeface="+mn-ea"/>
                          <a:cs typeface="+mn-cs"/>
                        </a:rPr>
                        <a:t>NA</a:t>
                      </a:r>
                      <a:endParaRPr lang="en-US" dirty="0" smtClean="0"/>
                    </a:p>
                  </a:txBody>
                  <a:tcPr/>
                </a:tc>
              </a:tr>
            </a:tbl>
          </a:graphicData>
        </a:graphic>
      </p:graphicFrame>
      <p:sp>
        <p:nvSpPr>
          <p:cNvPr id="5" name="Heptagon 4"/>
          <p:cNvSpPr/>
          <p:nvPr/>
        </p:nvSpPr>
        <p:spPr>
          <a:xfrm>
            <a:off x="4648200" y="1676400"/>
            <a:ext cx="838200" cy="304800"/>
          </a:xfrm>
          <a:prstGeom prst="heptagon">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6" name="Heptagon 5"/>
          <p:cNvSpPr/>
          <p:nvPr/>
        </p:nvSpPr>
        <p:spPr>
          <a:xfrm>
            <a:off x="7696200" y="1676400"/>
            <a:ext cx="838200" cy="304800"/>
          </a:xfrm>
          <a:prstGeom prst="heptagon">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7" name="Heptagon 6"/>
          <p:cNvSpPr/>
          <p:nvPr/>
        </p:nvSpPr>
        <p:spPr>
          <a:xfrm>
            <a:off x="7772400" y="3505200"/>
            <a:ext cx="838200" cy="304800"/>
          </a:xfrm>
          <a:prstGeom prst="heptagon">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74638"/>
            <a:ext cx="8305800" cy="715962"/>
          </a:xfrm>
        </p:spPr>
        <p:txBody>
          <a:bodyPr>
            <a:normAutofit fontScale="90000"/>
          </a:bodyPr>
          <a:lstStyle/>
          <a:p>
            <a:r>
              <a:rPr lang="en-IN" dirty="0" smtClean="0"/>
              <a:t>TABLE 4 </a:t>
            </a:r>
            <a:r>
              <a:rPr lang="en-IN" dirty="0" err="1" smtClean="0"/>
              <a:t>Norovirus</a:t>
            </a:r>
            <a:r>
              <a:rPr lang="en-IN" dirty="0" smtClean="0"/>
              <a:t> Detection on Classroom Surfaces</a:t>
            </a:r>
            <a:endParaRPr lang="en-IN" dirty="0"/>
          </a:p>
        </p:txBody>
      </p:sp>
      <p:graphicFrame>
        <p:nvGraphicFramePr>
          <p:cNvPr id="4" name="Content Placeholder 3"/>
          <p:cNvGraphicFramePr>
            <a:graphicFrameLocks noGrp="1"/>
          </p:cNvGraphicFramePr>
          <p:nvPr>
            <p:ph idx="1"/>
          </p:nvPr>
        </p:nvGraphicFramePr>
        <p:xfrm>
          <a:off x="228599" y="1219200"/>
          <a:ext cx="8686801" cy="5486400"/>
        </p:xfrm>
        <a:graphic>
          <a:graphicData uri="http://schemas.openxmlformats.org/drawingml/2006/table">
            <a:tbl>
              <a:tblPr firstRow="1" bandRow="1">
                <a:tableStyleId>{5C22544A-7EE6-4342-B048-85BDC9FD1C3A}</a:tableStyleId>
              </a:tblPr>
              <a:tblGrid>
                <a:gridCol w="1286934"/>
                <a:gridCol w="2091267"/>
                <a:gridCol w="1833880"/>
                <a:gridCol w="1737360"/>
                <a:gridCol w="1737360"/>
              </a:tblGrid>
              <a:tr h="929898">
                <a:tc>
                  <a:txBody>
                    <a:bodyPr/>
                    <a:lstStyle/>
                    <a:p>
                      <a:r>
                        <a:rPr lang="en-US" dirty="0" smtClean="0"/>
                        <a:t>Week </a:t>
                      </a:r>
                      <a:endParaRPr lang="en-IN" dirty="0"/>
                    </a:p>
                  </a:txBody>
                  <a:tcPr/>
                </a:tc>
                <a:tc>
                  <a:txBody>
                    <a:bodyPr/>
                    <a:lstStyle/>
                    <a:p>
                      <a:r>
                        <a:rPr lang="en-US" dirty="0" smtClean="0"/>
                        <a:t>Surface</a:t>
                      </a:r>
                      <a:endParaRPr lang="en-IN" dirty="0"/>
                    </a:p>
                  </a:txBody>
                  <a:tcPr/>
                </a:tc>
                <a:tc gridSpan="2">
                  <a:txBody>
                    <a:bodyPr/>
                    <a:lstStyle/>
                    <a:p>
                      <a:r>
                        <a:rPr lang="en-US" dirty="0" smtClean="0"/>
                        <a:t>No. of samples in which </a:t>
                      </a:r>
                      <a:r>
                        <a:rPr lang="en-US" dirty="0" err="1" smtClean="0"/>
                        <a:t>norovirus</a:t>
                      </a:r>
                      <a:r>
                        <a:rPr lang="en-US" dirty="0" smtClean="0"/>
                        <a:t> was detected</a:t>
                      </a:r>
                    </a:p>
                    <a:p>
                      <a:r>
                        <a:rPr lang="en-US" dirty="0" smtClean="0"/>
                        <a:t>Control                     intervention </a:t>
                      </a:r>
                      <a:endParaRPr lang="en-IN" dirty="0"/>
                    </a:p>
                  </a:txBody>
                  <a:tcPr/>
                </a:tc>
                <a:tc hMerge="1">
                  <a:txBody>
                    <a:bodyPr/>
                    <a:lstStyle/>
                    <a:p>
                      <a:endParaRPr lang="en-IN" dirty="0"/>
                    </a:p>
                  </a:txBody>
                  <a:tcPr/>
                </a:tc>
                <a:tc>
                  <a:txBody>
                    <a:bodyPr/>
                    <a:lstStyle/>
                    <a:p>
                      <a:r>
                        <a:rPr lang="en-US" dirty="0" smtClean="0"/>
                        <a:t>p</a:t>
                      </a:r>
                      <a:endParaRPr lang="en-IN" dirty="0"/>
                    </a:p>
                  </a:txBody>
                  <a:tcPr/>
                </a:tc>
              </a:tr>
              <a:tr h="650929">
                <a:tc>
                  <a:txBody>
                    <a:bodyPr/>
                    <a:lstStyle/>
                    <a:p>
                      <a:r>
                        <a:rPr lang="en-IN" sz="1800" kern="1200" baseline="0" dirty="0" smtClean="0">
                          <a:solidFill>
                            <a:schemeClr val="dk1"/>
                          </a:solidFill>
                          <a:latin typeface="+mn-lt"/>
                          <a:ea typeface="+mn-ea"/>
                          <a:cs typeface="+mn-cs"/>
                        </a:rPr>
                        <a:t>Total for study</a:t>
                      </a:r>
                      <a:endParaRPr lang="en-IN" dirty="0"/>
                    </a:p>
                  </a:txBody>
                  <a:tcPr/>
                </a:tc>
                <a:tc>
                  <a:txBody>
                    <a:bodyPr/>
                    <a:lstStyle/>
                    <a:p>
                      <a:r>
                        <a:rPr lang="en-IN" sz="1800" kern="1200" baseline="0" dirty="0" smtClean="0">
                          <a:solidFill>
                            <a:schemeClr val="dk1"/>
                          </a:solidFill>
                          <a:latin typeface="+mn-lt"/>
                          <a:ea typeface="+mn-ea"/>
                          <a:cs typeface="+mn-cs"/>
                        </a:rPr>
                        <a:t>All samples</a:t>
                      </a:r>
                      <a:endParaRPr lang="en-IN" dirty="0"/>
                    </a:p>
                  </a:txBody>
                  <a:tcPr/>
                </a:tc>
                <a:tc>
                  <a:txBody>
                    <a:bodyPr/>
                    <a:lstStyle/>
                    <a:p>
                      <a:r>
                        <a:rPr lang="en-US" dirty="0" smtClean="0"/>
                        <a:t>47(29)</a:t>
                      </a:r>
                      <a:endParaRPr lang="en-IN" dirty="0"/>
                    </a:p>
                  </a:txBody>
                  <a:tcPr>
                    <a:solidFill>
                      <a:srgbClr val="FF0000"/>
                    </a:solidFill>
                  </a:tcPr>
                </a:tc>
                <a:tc>
                  <a:txBody>
                    <a:bodyPr/>
                    <a:lstStyle/>
                    <a:p>
                      <a:r>
                        <a:rPr lang="en-US" dirty="0" smtClean="0"/>
                        <a:t>12(9)</a:t>
                      </a:r>
                      <a:endParaRPr lang="en-IN" dirty="0"/>
                    </a:p>
                  </a:txBody>
                  <a:tcPr>
                    <a:solidFill>
                      <a:srgbClr val="FF0000"/>
                    </a:solidFill>
                  </a:tcPr>
                </a:tc>
                <a:tc>
                  <a:txBody>
                    <a:bodyPr/>
                    <a:lstStyle/>
                    <a:p>
                      <a:r>
                        <a:rPr lang="en-US" dirty="0" smtClean="0"/>
                        <a:t>&lt;.01</a:t>
                      </a:r>
                      <a:endParaRPr lang="en-IN" dirty="0"/>
                    </a:p>
                  </a:txBody>
                  <a:tcPr/>
                </a:tc>
              </a:tr>
              <a:tr h="1208868">
                <a:tc>
                  <a:txBody>
                    <a:bodyPr/>
                    <a:lstStyle/>
                    <a:p>
                      <a:r>
                        <a:rPr lang="en-US" dirty="0" smtClean="0"/>
                        <a:t>Week 1</a:t>
                      </a:r>
                      <a:endParaRPr lang="en-IN" dirty="0"/>
                    </a:p>
                  </a:txBody>
                  <a:tcPr/>
                </a:tc>
                <a:tc>
                  <a:txBody>
                    <a:bodyPr/>
                    <a:lstStyle/>
                    <a:p>
                      <a:r>
                        <a:rPr lang="en-US" dirty="0" smtClean="0">
                          <a:solidFill>
                            <a:srgbClr val="C00000"/>
                          </a:solidFill>
                        </a:rPr>
                        <a:t>All samples</a:t>
                      </a:r>
                    </a:p>
                    <a:p>
                      <a:r>
                        <a:rPr lang="en-US" dirty="0" smtClean="0">
                          <a:solidFill>
                            <a:srgbClr val="C00000"/>
                          </a:solidFill>
                        </a:rPr>
                        <a:t>Computer mouse</a:t>
                      </a:r>
                    </a:p>
                    <a:p>
                      <a:r>
                        <a:rPr lang="en-US" dirty="0" smtClean="0">
                          <a:solidFill>
                            <a:srgbClr val="C00000"/>
                          </a:solidFill>
                        </a:rPr>
                        <a:t>Desk</a:t>
                      </a:r>
                    </a:p>
                    <a:p>
                      <a:r>
                        <a:rPr lang="en-US" dirty="0" smtClean="0"/>
                        <a:t>Water fountains  </a:t>
                      </a:r>
                      <a:endParaRPr lang="en-IN" dirty="0"/>
                    </a:p>
                  </a:txBody>
                  <a:tcPr/>
                </a:tc>
                <a:tc>
                  <a:txBody>
                    <a:bodyPr/>
                    <a:lstStyle/>
                    <a:p>
                      <a:r>
                        <a:rPr lang="en-IN" sz="1800" baseline="0" dirty="0" smtClean="0">
                          <a:latin typeface="MyriadPro-LightSemiCn"/>
                        </a:rPr>
                        <a:t>28 (51)</a:t>
                      </a:r>
                    </a:p>
                    <a:p>
                      <a:r>
                        <a:rPr lang="en-US" sz="1800" baseline="0" dirty="0" smtClean="0">
                          <a:latin typeface="MyriadPro-LightSemiCn"/>
                        </a:rPr>
                        <a:t>10(63)</a:t>
                      </a:r>
                    </a:p>
                    <a:p>
                      <a:r>
                        <a:rPr lang="en-US" sz="1800" baseline="0" dirty="0" smtClean="0">
                          <a:latin typeface="MyriadPro-LightSemiCn"/>
                        </a:rPr>
                        <a:t>14(45)</a:t>
                      </a:r>
                    </a:p>
                    <a:p>
                      <a:r>
                        <a:rPr lang="en-US" sz="1800" baseline="0" dirty="0" smtClean="0">
                          <a:latin typeface="MyriadPro-LightSemiCn"/>
                        </a:rPr>
                        <a:t>4(50)</a:t>
                      </a:r>
                      <a:endParaRPr lang="en-IN" sz="1800" dirty="0"/>
                    </a:p>
                  </a:txBody>
                  <a:tcPr/>
                </a:tc>
                <a:tc>
                  <a:txBody>
                    <a:bodyPr/>
                    <a:lstStyle/>
                    <a:p>
                      <a:r>
                        <a:rPr lang="en-IN" sz="1800" baseline="0" dirty="0" smtClean="0">
                          <a:latin typeface="MyriadPro-LightSemiCn"/>
                        </a:rPr>
                        <a:t> 2 (4)</a:t>
                      </a:r>
                    </a:p>
                    <a:p>
                      <a:r>
                        <a:rPr lang="en-US" sz="1800" baseline="0" dirty="0" smtClean="0">
                          <a:latin typeface="MyriadPro-LightSemiCn"/>
                        </a:rPr>
                        <a:t>0(0)</a:t>
                      </a:r>
                    </a:p>
                    <a:p>
                      <a:r>
                        <a:rPr lang="en-US" sz="1800" baseline="0" dirty="0" smtClean="0">
                          <a:latin typeface="MyriadPro-LightSemiCn"/>
                        </a:rPr>
                        <a:t>1(4)</a:t>
                      </a:r>
                    </a:p>
                    <a:p>
                      <a:r>
                        <a:rPr lang="en-US" sz="1800" baseline="0" dirty="0" smtClean="0">
                          <a:latin typeface="MyriadPro-LightSemiCn"/>
                        </a:rPr>
                        <a:t>1(14)</a:t>
                      </a:r>
                      <a:endParaRPr lang="en-IN" sz="1800"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solidFill>
                            <a:srgbClr val="C00000"/>
                          </a:solidFill>
                        </a:rPr>
                        <a:t>&lt;.01</a:t>
                      </a:r>
                      <a:endParaRPr lang="en-IN" dirty="0" smtClean="0">
                        <a:solidFill>
                          <a:srgbClr val="C00000"/>
                        </a:solidFill>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solidFill>
                            <a:srgbClr val="C00000"/>
                          </a:solidFill>
                        </a:rPr>
                        <a:t>&lt;.01</a:t>
                      </a:r>
                      <a:endParaRPr lang="en-IN" dirty="0" smtClean="0">
                        <a:solidFill>
                          <a:srgbClr val="C00000"/>
                        </a:solidFill>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solidFill>
                            <a:srgbClr val="C00000"/>
                          </a:solidFill>
                        </a:rPr>
                        <a:t>&lt;.01</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0.28</a:t>
                      </a:r>
                      <a:endParaRPr lang="en-IN" dirty="0" smtClean="0"/>
                    </a:p>
                  </a:txBody>
                  <a:tcPr/>
                </a:tc>
              </a:tr>
              <a:tr h="1208868">
                <a:tc>
                  <a:txBody>
                    <a:bodyPr/>
                    <a:lstStyle/>
                    <a:p>
                      <a:r>
                        <a:rPr lang="en-US" dirty="0" smtClean="0"/>
                        <a:t>Week 2</a:t>
                      </a:r>
                      <a:endParaRPr lang="en-IN" dirty="0"/>
                    </a:p>
                  </a:txBody>
                  <a:tcPr/>
                </a:tc>
                <a:tc>
                  <a:txBody>
                    <a:bodyPr/>
                    <a:lstStyle/>
                    <a:p>
                      <a:r>
                        <a:rPr lang="en-US" dirty="0" smtClean="0"/>
                        <a:t>All samples</a:t>
                      </a:r>
                    </a:p>
                    <a:p>
                      <a:r>
                        <a:rPr lang="en-US" dirty="0" smtClean="0"/>
                        <a:t>Computer mouse</a:t>
                      </a:r>
                    </a:p>
                    <a:p>
                      <a:r>
                        <a:rPr lang="en-US" dirty="0" smtClean="0"/>
                        <a:t>Desk</a:t>
                      </a:r>
                    </a:p>
                    <a:p>
                      <a:r>
                        <a:rPr lang="en-US" dirty="0" smtClean="0"/>
                        <a:t>Water fountains  </a:t>
                      </a:r>
                      <a:endParaRPr lang="en-IN" dirty="0" smtClean="0"/>
                    </a:p>
                  </a:txBody>
                  <a:tcPr/>
                </a:tc>
                <a:tc>
                  <a:txBody>
                    <a:bodyPr/>
                    <a:lstStyle/>
                    <a:p>
                      <a:r>
                        <a:rPr lang="en-US" dirty="0" smtClean="0"/>
                        <a:t>0(0)</a:t>
                      </a:r>
                    </a:p>
                    <a:p>
                      <a:r>
                        <a:rPr lang="en-US" dirty="0" smtClean="0"/>
                        <a:t>0(0)</a:t>
                      </a:r>
                    </a:p>
                    <a:p>
                      <a:r>
                        <a:rPr lang="en-US" dirty="0" smtClean="0"/>
                        <a:t>0(0)</a:t>
                      </a:r>
                    </a:p>
                    <a:p>
                      <a:r>
                        <a:rPr lang="en-US" dirty="0" smtClean="0"/>
                        <a:t>0(0)</a:t>
                      </a:r>
                      <a:endParaRPr lang="en-IN" dirty="0"/>
                    </a:p>
                  </a:txBody>
                  <a:tcPr/>
                </a:tc>
                <a:tc>
                  <a:txBody>
                    <a:bodyPr/>
                    <a:lstStyle/>
                    <a:p>
                      <a:r>
                        <a:rPr lang="en-US" dirty="0" smtClean="0"/>
                        <a:t>0(0)</a:t>
                      </a:r>
                    </a:p>
                    <a:p>
                      <a:r>
                        <a:rPr lang="en-US" dirty="0" smtClean="0"/>
                        <a:t>0(0)</a:t>
                      </a:r>
                    </a:p>
                    <a:p>
                      <a:r>
                        <a:rPr lang="en-US" dirty="0" smtClean="0"/>
                        <a:t>0(0)</a:t>
                      </a:r>
                    </a:p>
                    <a:p>
                      <a:r>
                        <a:rPr lang="en-US" dirty="0" smtClean="0"/>
                        <a:t>0(0)</a:t>
                      </a:r>
                      <a:endParaRPr lang="en-IN" dirty="0" smtClean="0"/>
                    </a:p>
                  </a:txBody>
                  <a:tcPr/>
                </a:tc>
                <a:tc>
                  <a:txBody>
                    <a:bodyPr/>
                    <a:lstStyle/>
                    <a:p>
                      <a:r>
                        <a:rPr lang="en-US" dirty="0" smtClean="0"/>
                        <a:t>NA</a:t>
                      </a:r>
                    </a:p>
                    <a:p>
                      <a:r>
                        <a:rPr lang="en-US" dirty="0" smtClean="0"/>
                        <a:t>NA</a:t>
                      </a:r>
                    </a:p>
                    <a:p>
                      <a:r>
                        <a:rPr lang="en-US" dirty="0" smtClean="0"/>
                        <a:t>NA</a:t>
                      </a:r>
                    </a:p>
                    <a:p>
                      <a:r>
                        <a:rPr lang="en-US" dirty="0" smtClean="0"/>
                        <a:t>NA</a:t>
                      </a:r>
                      <a:endParaRPr lang="en-IN" dirty="0"/>
                    </a:p>
                  </a:txBody>
                  <a:tcPr/>
                </a:tc>
              </a:tr>
              <a:tr h="1487837">
                <a:tc>
                  <a:txBody>
                    <a:bodyPr/>
                    <a:lstStyle/>
                    <a:p>
                      <a:r>
                        <a:rPr lang="en-US" dirty="0" smtClean="0"/>
                        <a:t>Week 3</a:t>
                      </a:r>
                      <a:endParaRPr lang="en-IN" dirty="0"/>
                    </a:p>
                  </a:txBody>
                  <a:tcPr/>
                </a:tc>
                <a:tc>
                  <a:txBody>
                    <a:bodyPr/>
                    <a:lstStyle/>
                    <a:p>
                      <a:r>
                        <a:rPr lang="en-US" dirty="0" smtClean="0"/>
                        <a:t>All samples</a:t>
                      </a:r>
                    </a:p>
                    <a:p>
                      <a:r>
                        <a:rPr lang="en-US" dirty="0" smtClean="0"/>
                        <a:t>Computer mouse</a:t>
                      </a:r>
                    </a:p>
                    <a:p>
                      <a:r>
                        <a:rPr lang="en-US" dirty="0" smtClean="0"/>
                        <a:t>Desk</a:t>
                      </a:r>
                    </a:p>
                    <a:p>
                      <a:r>
                        <a:rPr lang="en-US" dirty="0" smtClean="0"/>
                        <a:t>Water fountains  </a:t>
                      </a:r>
                      <a:endParaRPr lang="en-IN" dirty="0" smtClean="0"/>
                    </a:p>
                    <a:p>
                      <a:endParaRPr lang="en-IN" dirty="0" smtClean="0"/>
                    </a:p>
                  </a:txBody>
                  <a:tcPr/>
                </a:tc>
                <a:tc>
                  <a:txBody>
                    <a:bodyPr/>
                    <a:lstStyle/>
                    <a:p>
                      <a:r>
                        <a:rPr lang="en-IN" sz="1800" kern="1200" baseline="0" dirty="0" smtClean="0">
                          <a:solidFill>
                            <a:schemeClr val="dk1"/>
                          </a:solidFill>
                          <a:latin typeface="+mn-lt"/>
                          <a:ea typeface="+mn-ea"/>
                          <a:cs typeface="+mn-cs"/>
                        </a:rPr>
                        <a:t>19 (39)</a:t>
                      </a:r>
                    </a:p>
                    <a:p>
                      <a:r>
                        <a:rPr lang="en-IN" sz="1800" kern="1200" baseline="0" dirty="0" smtClean="0">
                          <a:solidFill>
                            <a:schemeClr val="dk1"/>
                          </a:solidFill>
                          <a:latin typeface="+mn-lt"/>
                          <a:ea typeface="+mn-ea"/>
                          <a:cs typeface="+mn-cs"/>
                        </a:rPr>
                        <a:t>5 (36)</a:t>
                      </a:r>
                    </a:p>
                    <a:p>
                      <a:r>
                        <a:rPr lang="en-IN" sz="1800" kern="1200" baseline="0" dirty="0" smtClean="0">
                          <a:solidFill>
                            <a:schemeClr val="dk1"/>
                          </a:solidFill>
                          <a:latin typeface="+mn-lt"/>
                          <a:ea typeface="+mn-ea"/>
                          <a:cs typeface="+mn-cs"/>
                        </a:rPr>
                        <a:t>10 (36)</a:t>
                      </a:r>
                    </a:p>
                    <a:p>
                      <a:r>
                        <a:rPr lang="en-IN" sz="1800" kern="1200" baseline="0" dirty="0" smtClean="0">
                          <a:solidFill>
                            <a:schemeClr val="dk1"/>
                          </a:solidFill>
                          <a:latin typeface="+mn-lt"/>
                          <a:ea typeface="+mn-ea"/>
                          <a:cs typeface="+mn-cs"/>
                        </a:rPr>
                        <a:t>4 (57)</a:t>
                      </a:r>
                      <a:endParaRPr lang="en-IN" dirty="0"/>
                    </a:p>
                  </a:txBody>
                  <a:tcPr/>
                </a:tc>
                <a:tc>
                  <a:txBody>
                    <a:bodyPr/>
                    <a:lstStyle/>
                    <a:p>
                      <a:r>
                        <a:rPr lang="en-IN" sz="1800" kern="1200" baseline="0" dirty="0" smtClean="0">
                          <a:solidFill>
                            <a:schemeClr val="dk1"/>
                          </a:solidFill>
                          <a:latin typeface="+mn-lt"/>
                          <a:ea typeface="+mn-ea"/>
                          <a:cs typeface="+mn-cs"/>
                        </a:rPr>
                        <a:t>10 (28)</a:t>
                      </a:r>
                    </a:p>
                    <a:p>
                      <a:r>
                        <a:rPr lang="en-IN" sz="1800" kern="1200" baseline="0" dirty="0" smtClean="0">
                          <a:solidFill>
                            <a:schemeClr val="dk1"/>
                          </a:solidFill>
                          <a:latin typeface="+mn-lt"/>
                          <a:ea typeface="+mn-ea"/>
                          <a:cs typeface="+mn-cs"/>
                        </a:rPr>
                        <a:t>1 (10)</a:t>
                      </a:r>
                    </a:p>
                    <a:p>
                      <a:r>
                        <a:rPr lang="en-IN" sz="1800" kern="1200" baseline="0" dirty="0" smtClean="0">
                          <a:solidFill>
                            <a:schemeClr val="dk1"/>
                          </a:solidFill>
                          <a:latin typeface="+mn-lt"/>
                          <a:ea typeface="+mn-ea"/>
                          <a:cs typeface="+mn-cs"/>
                        </a:rPr>
                        <a:t>6 (30)</a:t>
                      </a:r>
                    </a:p>
                    <a:p>
                      <a:r>
                        <a:rPr lang="en-IN" sz="1800" kern="1200" baseline="0" dirty="0" smtClean="0">
                          <a:solidFill>
                            <a:schemeClr val="dk1"/>
                          </a:solidFill>
                          <a:latin typeface="+mn-lt"/>
                          <a:ea typeface="+mn-ea"/>
                          <a:cs typeface="+mn-cs"/>
                        </a:rPr>
                        <a:t>3 (50)</a:t>
                      </a:r>
                      <a:endParaRPr lang="en-IN" dirty="0"/>
                    </a:p>
                  </a:txBody>
                  <a:tcPr/>
                </a:tc>
                <a:tc>
                  <a:txBody>
                    <a:bodyPr/>
                    <a:lstStyle/>
                    <a:p>
                      <a:r>
                        <a:rPr lang="en-US" dirty="0" smtClean="0"/>
                        <a:t>.36</a:t>
                      </a:r>
                    </a:p>
                    <a:p>
                      <a:r>
                        <a:rPr lang="en-US" dirty="0" smtClean="0"/>
                        <a:t>.34</a:t>
                      </a:r>
                    </a:p>
                    <a:p>
                      <a:r>
                        <a:rPr lang="en-US" dirty="0" smtClean="0"/>
                        <a:t>.76</a:t>
                      </a:r>
                    </a:p>
                    <a:p>
                      <a:r>
                        <a:rPr lang="en-US" dirty="0" smtClean="0"/>
                        <a:t>.99</a:t>
                      </a:r>
                      <a:endParaRPr lang="en-IN" dirty="0"/>
                    </a:p>
                  </a:txBody>
                  <a:tcPr/>
                </a:tc>
              </a:tr>
            </a:tbl>
          </a:graphicData>
        </a:graphic>
      </p:graphicFrame>
      <p:sp>
        <p:nvSpPr>
          <p:cNvPr id="5" name="Oval 4"/>
          <p:cNvSpPr/>
          <p:nvPr/>
        </p:nvSpPr>
        <p:spPr>
          <a:xfrm rot="16037444">
            <a:off x="6983741" y="2953262"/>
            <a:ext cx="993098" cy="572875"/>
          </a:xfrm>
          <a:prstGeom prst="ellipse">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solidFill>
                <a:srgbClr val="FF0000"/>
              </a:solidFill>
            </a:endParaRP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74638"/>
            <a:ext cx="8305800" cy="715962"/>
          </a:xfrm>
        </p:spPr>
        <p:txBody>
          <a:bodyPr>
            <a:normAutofit fontScale="90000"/>
          </a:bodyPr>
          <a:lstStyle/>
          <a:p>
            <a:r>
              <a:rPr lang="en-IN" dirty="0" smtClean="0"/>
              <a:t>Table 4: </a:t>
            </a:r>
            <a:r>
              <a:rPr lang="en-IN" dirty="0" smtClean="0"/>
              <a:t>bacterial colony count on classroom surface</a:t>
            </a:r>
            <a:endParaRPr lang="en-IN" dirty="0"/>
          </a:p>
        </p:txBody>
      </p:sp>
      <p:graphicFrame>
        <p:nvGraphicFramePr>
          <p:cNvPr id="4" name="Content Placeholder 3"/>
          <p:cNvGraphicFramePr>
            <a:graphicFrameLocks noGrp="1"/>
          </p:cNvGraphicFramePr>
          <p:nvPr>
            <p:ph idx="1"/>
          </p:nvPr>
        </p:nvGraphicFramePr>
        <p:xfrm>
          <a:off x="457200" y="1600200"/>
          <a:ext cx="8229600" cy="5120640"/>
        </p:xfrm>
        <a:graphic>
          <a:graphicData uri="http://schemas.openxmlformats.org/drawingml/2006/table">
            <a:tbl>
              <a:tblPr firstRow="1" bandRow="1">
                <a:tableStyleId>{5C22544A-7EE6-4342-B048-85BDC9FD1C3A}</a:tableStyleId>
              </a:tblPr>
              <a:tblGrid>
                <a:gridCol w="1219200"/>
                <a:gridCol w="1981200"/>
                <a:gridCol w="1737360"/>
                <a:gridCol w="1645920"/>
                <a:gridCol w="1645920"/>
              </a:tblGrid>
              <a:tr h="370840">
                <a:tc>
                  <a:txBody>
                    <a:bodyPr/>
                    <a:lstStyle/>
                    <a:p>
                      <a:r>
                        <a:rPr lang="en-US" dirty="0" smtClean="0"/>
                        <a:t>Week </a:t>
                      </a:r>
                      <a:endParaRPr lang="en-IN" dirty="0"/>
                    </a:p>
                  </a:txBody>
                  <a:tcPr/>
                </a:tc>
                <a:tc>
                  <a:txBody>
                    <a:bodyPr/>
                    <a:lstStyle/>
                    <a:p>
                      <a:r>
                        <a:rPr lang="en-US" dirty="0" smtClean="0"/>
                        <a:t>Surface</a:t>
                      </a:r>
                      <a:endParaRPr lang="en-IN" dirty="0"/>
                    </a:p>
                  </a:txBody>
                  <a:tcPr/>
                </a:tc>
                <a:tc gridSpan="2">
                  <a:txBody>
                    <a:bodyPr/>
                    <a:lstStyle/>
                    <a:p>
                      <a:r>
                        <a:rPr lang="en-US" dirty="0" smtClean="0"/>
                        <a:t>Median</a:t>
                      </a:r>
                      <a:r>
                        <a:rPr lang="en-US" baseline="0" dirty="0" smtClean="0"/>
                        <a:t> HPC in CFU/ml</a:t>
                      </a:r>
                    </a:p>
                    <a:p>
                      <a:r>
                        <a:rPr lang="en-US" baseline="0" dirty="0" smtClean="0"/>
                        <a:t>Control                     Intervention </a:t>
                      </a:r>
                      <a:endParaRPr lang="en-IN" dirty="0"/>
                    </a:p>
                  </a:txBody>
                  <a:tcPr/>
                </a:tc>
                <a:tc hMerge="1">
                  <a:txBody>
                    <a:bodyPr/>
                    <a:lstStyle/>
                    <a:p>
                      <a:endParaRPr lang="en-IN" dirty="0"/>
                    </a:p>
                  </a:txBody>
                  <a:tcPr/>
                </a:tc>
                <a:tc>
                  <a:txBody>
                    <a:bodyPr/>
                    <a:lstStyle/>
                    <a:p>
                      <a:r>
                        <a:rPr lang="en-US" dirty="0" smtClean="0"/>
                        <a:t>p</a:t>
                      </a:r>
                      <a:endParaRPr lang="en-IN" dirty="0"/>
                    </a:p>
                  </a:txBody>
                  <a:tcPr/>
                </a:tc>
              </a:tr>
              <a:tr h="370840">
                <a:tc>
                  <a:txBody>
                    <a:bodyPr/>
                    <a:lstStyle/>
                    <a:p>
                      <a:r>
                        <a:rPr lang="en-IN" sz="1800" kern="1200" baseline="0" dirty="0" smtClean="0">
                          <a:solidFill>
                            <a:schemeClr val="dk1"/>
                          </a:solidFill>
                          <a:latin typeface="+mn-lt"/>
                          <a:ea typeface="+mn-ea"/>
                          <a:cs typeface="+mn-cs"/>
                        </a:rPr>
                        <a:t>Total for study</a:t>
                      </a:r>
                      <a:endParaRPr lang="en-IN" dirty="0"/>
                    </a:p>
                  </a:txBody>
                  <a:tcPr/>
                </a:tc>
                <a:tc>
                  <a:txBody>
                    <a:bodyPr/>
                    <a:lstStyle/>
                    <a:p>
                      <a:r>
                        <a:rPr lang="en-IN" sz="1800" kern="1200" baseline="0" dirty="0" smtClean="0">
                          <a:solidFill>
                            <a:schemeClr val="dk1"/>
                          </a:solidFill>
                          <a:latin typeface="+mn-lt"/>
                          <a:ea typeface="+mn-ea"/>
                          <a:cs typeface="+mn-cs"/>
                        </a:rPr>
                        <a:t>All samples</a:t>
                      </a:r>
                      <a:endParaRPr lang="en-IN" dirty="0"/>
                    </a:p>
                  </a:txBody>
                  <a:tcPr/>
                </a:tc>
                <a:tc>
                  <a:txBody>
                    <a:bodyPr/>
                    <a:lstStyle/>
                    <a:p>
                      <a:r>
                        <a:rPr lang="en-US" dirty="0" smtClean="0">
                          <a:solidFill>
                            <a:srgbClr val="C00000"/>
                          </a:solidFill>
                        </a:rPr>
                        <a:t>60</a:t>
                      </a:r>
                      <a:endParaRPr lang="en-IN" dirty="0">
                        <a:solidFill>
                          <a:srgbClr val="C00000"/>
                        </a:solidFill>
                      </a:endParaRPr>
                    </a:p>
                  </a:txBody>
                  <a:tcPr/>
                </a:tc>
                <a:tc>
                  <a:txBody>
                    <a:bodyPr/>
                    <a:lstStyle/>
                    <a:p>
                      <a:r>
                        <a:rPr lang="en-US" dirty="0" smtClean="0">
                          <a:solidFill>
                            <a:srgbClr val="C00000"/>
                          </a:solidFill>
                        </a:rPr>
                        <a:t>50</a:t>
                      </a:r>
                      <a:endParaRPr lang="en-IN" dirty="0">
                        <a:solidFill>
                          <a:srgbClr val="C00000"/>
                        </a:solidFill>
                      </a:endParaRPr>
                    </a:p>
                  </a:txBody>
                  <a:tcPr/>
                </a:tc>
                <a:tc>
                  <a:txBody>
                    <a:bodyPr/>
                    <a:lstStyle/>
                    <a:p>
                      <a:r>
                        <a:rPr lang="en-US" dirty="0" smtClean="0"/>
                        <a:t>.11</a:t>
                      </a:r>
                    </a:p>
                    <a:p>
                      <a:endParaRPr lang="en-IN" dirty="0"/>
                    </a:p>
                  </a:txBody>
                  <a:tcPr/>
                </a:tc>
              </a:tr>
              <a:tr h="370840">
                <a:tc>
                  <a:txBody>
                    <a:bodyPr/>
                    <a:lstStyle/>
                    <a:p>
                      <a:r>
                        <a:rPr lang="en-US" dirty="0" smtClean="0"/>
                        <a:t>Week 1</a:t>
                      </a:r>
                      <a:endParaRPr lang="en-IN" dirty="0"/>
                    </a:p>
                  </a:txBody>
                  <a:tcPr/>
                </a:tc>
                <a:tc>
                  <a:txBody>
                    <a:bodyPr/>
                    <a:lstStyle/>
                    <a:p>
                      <a:r>
                        <a:rPr lang="en-US" dirty="0" smtClean="0"/>
                        <a:t>All samples</a:t>
                      </a:r>
                    </a:p>
                    <a:p>
                      <a:r>
                        <a:rPr lang="en-US" dirty="0" smtClean="0"/>
                        <a:t>Computer mouse</a:t>
                      </a:r>
                    </a:p>
                    <a:p>
                      <a:r>
                        <a:rPr lang="en-US" dirty="0" smtClean="0"/>
                        <a:t>Desk</a:t>
                      </a:r>
                    </a:p>
                    <a:p>
                      <a:r>
                        <a:rPr lang="en-US" dirty="0" smtClean="0"/>
                        <a:t>Water fountains  </a:t>
                      </a:r>
                      <a:endParaRPr lang="en-IN" dirty="0"/>
                    </a:p>
                  </a:txBody>
                  <a:tcPr/>
                </a:tc>
                <a:tc>
                  <a:txBody>
                    <a:bodyPr/>
                    <a:lstStyle/>
                    <a:p>
                      <a:r>
                        <a:rPr lang="en-IN" sz="1800" baseline="0" dirty="0" smtClean="0">
                          <a:latin typeface="MyriadPro-LightSemiCn"/>
                        </a:rPr>
                        <a:t>180</a:t>
                      </a:r>
                    </a:p>
                    <a:p>
                      <a:r>
                        <a:rPr lang="en-US" sz="1800" baseline="0" dirty="0" smtClean="0">
                          <a:latin typeface="MyriadPro-LightSemiCn"/>
                        </a:rPr>
                        <a:t>225</a:t>
                      </a:r>
                    </a:p>
                    <a:p>
                      <a:r>
                        <a:rPr lang="en-US" sz="1800" baseline="0" dirty="0" smtClean="0">
                          <a:latin typeface="MyriadPro-LightSemiCn"/>
                        </a:rPr>
                        <a:t>220</a:t>
                      </a:r>
                    </a:p>
                    <a:p>
                      <a:r>
                        <a:rPr lang="en-US" sz="1800" baseline="0" dirty="0" smtClean="0">
                          <a:latin typeface="MyriadPro-LightSemiCn"/>
                        </a:rPr>
                        <a:t>40</a:t>
                      </a:r>
                      <a:endParaRPr lang="en-IN" sz="1800" dirty="0"/>
                    </a:p>
                  </a:txBody>
                  <a:tcPr/>
                </a:tc>
                <a:tc>
                  <a:txBody>
                    <a:bodyPr/>
                    <a:lstStyle/>
                    <a:p>
                      <a:r>
                        <a:rPr lang="en-US" sz="1800" baseline="0" dirty="0" smtClean="0">
                          <a:latin typeface="MyriadPro-LightSemiCn"/>
                        </a:rPr>
                        <a:t>90</a:t>
                      </a:r>
                      <a:endParaRPr lang="en-IN" sz="1800" baseline="0" dirty="0" smtClean="0">
                        <a:latin typeface="MyriadPro-LightSemiCn"/>
                      </a:endParaRPr>
                    </a:p>
                    <a:p>
                      <a:r>
                        <a:rPr lang="en-US" sz="1800" baseline="0" dirty="0" smtClean="0">
                          <a:latin typeface="MyriadPro-LightSemiCn"/>
                        </a:rPr>
                        <a:t>100</a:t>
                      </a:r>
                    </a:p>
                    <a:p>
                      <a:r>
                        <a:rPr lang="en-US" sz="1800" baseline="0" dirty="0" smtClean="0">
                          <a:latin typeface="MyriadPro-LightSemiCn"/>
                        </a:rPr>
                        <a:t>90</a:t>
                      </a:r>
                    </a:p>
                    <a:p>
                      <a:r>
                        <a:rPr lang="en-US" sz="1800" baseline="0" dirty="0" smtClean="0">
                          <a:latin typeface="MyriadPro-LightSemiCn"/>
                        </a:rPr>
                        <a:t>70</a:t>
                      </a:r>
                      <a:endParaRPr lang="en-IN" sz="1800"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.01</a:t>
                      </a:r>
                      <a:endParaRPr lang="en-IN"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.04</a:t>
                      </a:r>
                      <a:endParaRPr lang="en-IN"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.01</a:t>
                      </a:r>
                      <a:endParaRPr lang="en-IN"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.22</a:t>
                      </a:r>
                    </a:p>
                  </a:txBody>
                  <a:tcPr/>
                </a:tc>
              </a:tr>
              <a:tr h="370840">
                <a:tc>
                  <a:txBody>
                    <a:bodyPr/>
                    <a:lstStyle/>
                    <a:p>
                      <a:r>
                        <a:rPr lang="en-US" dirty="0" smtClean="0"/>
                        <a:t>Week 2</a:t>
                      </a:r>
                      <a:endParaRPr lang="en-IN" dirty="0"/>
                    </a:p>
                  </a:txBody>
                  <a:tcPr/>
                </a:tc>
                <a:tc>
                  <a:txBody>
                    <a:bodyPr/>
                    <a:lstStyle/>
                    <a:p>
                      <a:r>
                        <a:rPr lang="en-US" dirty="0" smtClean="0"/>
                        <a:t>All samples</a:t>
                      </a:r>
                    </a:p>
                    <a:p>
                      <a:r>
                        <a:rPr lang="en-US" dirty="0" smtClean="0"/>
                        <a:t>Computer mouse</a:t>
                      </a:r>
                    </a:p>
                    <a:p>
                      <a:r>
                        <a:rPr lang="en-US" dirty="0" smtClean="0"/>
                        <a:t>Desk</a:t>
                      </a:r>
                    </a:p>
                    <a:p>
                      <a:r>
                        <a:rPr lang="en-US" dirty="0" smtClean="0"/>
                        <a:t>Water fountains  </a:t>
                      </a:r>
                      <a:endParaRPr lang="en-IN" dirty="0" smtClean="0"/>
                    </a:p>
                  </a:txBody>
                  <a:tcPr/>
                </a:tc>
                <a:tc>
                  <a:txBody>
                    <a:bodyPr/>
                    <a:lstStyle/>
                    <a:p>
                      <a:r>
                        <a:rPr lang="en-US" dirty="0" smtClean="0"/>
                        <a:t>30</a:t>
                      </a:r>
                    </a:p>
                    <a:p>
                      <a:r>
                        <a:rPr lang="en-US" dirty="0" smtClean="0"/>
                        <a:t>30</a:t>
                      </a:r>
                    </a:p>
                    <a:p>
                      <a:r>
                        <a:rPr lang="en-US" dirty="0" smtClean="0"/>
                        <a:t>30</a:t>
                      </a:r>
                    </a:p>
                    <a:p>
                      <a:r>
                        <a:rPr lang="en-US" dirty="0" smtClean="0"/>
                        <a:t>10</a:t>
                      </a:r>
                      <a:endParaRPr lang="en-IN" dirty="0"/>
                    </a:p>
                  </a:txBody>
                  <a:tcPr/>
                </a:tc>
                <a:tc>
                  <a:txBody>
                    <a:bodyPr/>
                    <a:lstStyle/>
                    <a:p>
                      <a:r>
                        <a:rPr lang="en-US" dirty="0" smtClean="0"/>
                        <a:t>10</a:t>
                      </a:r>
                    </a:p>
                    <a:p>
                      <a:r>
                        <a:rPr lang="en-US" dirty="0" smtClean="0"/>
                        <a:t>40</a:t>
                      </a:r>
                    </a:p>
                    <a:p>
                      <a:r>
                        <a:rPr lang="en-US" dirty="0" smtClean="0"/>
                        <a:t>0</a:t>
                      </a:r>
                    </a:p>
                    <a:p>
                      <a:r>
                        <a:rPr lang="en-US" dirty="0" smtClean="0"/>
                        <a:t>10</a:t>
                      </a:r>
                      <a:endParaRPr lang="en-IN" dirty="0" smtClean="0"/>
                    </a:p>
                  </a:txBody>
                  <a:tcPr/>
                </a:tc>
                <a:tc>
                  <a:txBody>
                    <a:bodyPr/>
                    <a:lstStyle/>
                    <a:p>
                      <a:r>
                        <a:rPr lang="en-US" dirty="0" smtClean="0"/>
                        <a:t>.03</a:t>
                      </a:r>
                    </a:p>
                    <a:p>
                      <a:r>
                        <a:rPr lang="en-US" dirty="0" smtClean="0"/>
                        <a:t>.68</a:t>
                      </a:r>
                      <a:endParaRPr lang="en-US" dirty="0" smtClean="0"/>
                    </a:p>
                    <a:p>
                      <a:r>
                        <a:rPr lang="en-US" dirty="0" smtClean="0"/>
                        <a:t>.01</a:t>
                      </a:r>
                    </a:p>
                    <a:p>
                      <a:r>
                        <a:rPr lang="en-US" dirty="0" smtClean="0"/>
                        <a:t>.86</a:t>
                      </a:r>
                      <a:endParaRPr lang="en-US" dirty="0" smtClean="0"/>
                    </a:p>
                  </a:txBody>
                  <a:tcPr/>
                </a:tc>
              </a:tr>
              <a:tr h="370840">
                <a:tc>
                  <a:txBody>
                    <a:bodyPr/>
                    <a:lstStyle/>
                    <a:p>
                      <a:r>
                        <a:rPr lang="en-US" dirty="0" smtClean="0"/>
                        <a:t>Week 4</a:t>
                      </a:r>
                      <a:endParaRPr lang="en-IN" dirty="0"/>
                    </a:p>
                  </a:txBody>
                  <a:tcPr/>
                </a:tc>
                <a:tc>
                  <a:txBody>
                    <a:bodyPr/>
                    <a:lstStyle/>
                    <a:p>
                      <a:r>
                        <a:rPr lang="en-US" dirty="0" smtClean="0"/>
                        <a:t>All samples</a:t>
                      </a:r>
                    </a:p>
                    <a:p>
                      <a:r>
                        <a:rPr lang="en-US" dirty="0" smtClean="0"/>
                        <a:t>Computer mouse</a:t>
                      </a:r>
                    </a:p>
                    <a:p>
                      <a:r>
                        <a:rPr lang="en-US" dirty="0" smtClean="0"/>
                        <a:t>Desk</a:t>
                      </a:r>
                    </a:p>
                    <a:p>
                      <a:r>
                        <a:rPr lang="en-US" dirty="0" smtClean="0"/>
                        <a:t>Water fountains  </a:t>
                      </a:r>
                      <a:endParaRPr lang="en-IN" dirty="0" smtClean="0"/>
                    </a:p>
                    <a:p>
                      <a:endParaRPr lang="en-IN" dirty="0" smtClean="0"/>
                    </a:p>
                  </a:txBody>
                  <a:tcPr/>
                </a:tc>
                <a:tc>
                  <a:txBody>
                    <a:bodyPr/>
                    <a:lstStyle/>
                    <a:p>
                      <a:r>
                        <a:rPr lang="en-IN" sz="1800" kern="1200" baseline="0" dirty="0" smtClean="0">
                          <a:solidFill>
                            <a:schemeClr val="dk1"/>
                          </a:solidFill>
                          <a:latin typeface="+mn-lt"/>
                          <a:ea typeface="+mn-ea"/>
                          <a:cs typeface="+mn-cs"/>
                        </a:rPr>
                        <a:t>65</a:t>
                      </a:r>
                    </a:p>
                    <a:p>
                      <a:r>
                        <a:rPr lang="en-US" sz="1800" kern="1200" baseline="0" dirty="0" smtClean="0">
                          <a:solidFill>
                            <a:schemeClr val="dk1"/>
                          </a:solidFill>
                          <a:latin typeface="+mn-lt"/>
                          <a:ea typeface="+mn-ea"/>
                          <a:cs typeface="+mn-cs"/>
                        </a:rPr>
                        <a:t>160</a:t>
                      </a:r>
                    </a:p>
                    <a:p>
                      <a:r>
                        <a:rPr lang="en-US" sz="1800" kern="1200" baseline="0" dirty="0" smtClean="0">
                          <a:solidFill>
                            <a:schemeClr val="dk1"/>
                          </a:solidFill>
                          <a:latin typeface="+mn-lt"/>
                          <a:ea typeface="+mn-ea"/>
                          <a:cs typeface="+mn-cs"/>
                        </a:rPr>
                        <a:t>60</a:t>
                      </a:r>
                    </a:p>
                    <a:p>
                      <a:r>
                        <a:rPr lang="en-US" sz="1800" kern="1200" baseline="0" dirty="0" smtClean="0">
                          <a:solidFill>
                            <a:schemeClr val="dk1"/>
                          </a:solidFill>
                          <a:latin typeface="+mn-lt"/>
                          <a:ea typeface="+mn-ea"/>
                          <a:cs typeface="+mn-cs"/>
                        </a:rPr>
                        <a:t>20</a:t>
                      </a:r>
                      <a:endParaRPr lang="en-IN" dirty="0"/>
                    </a:p>
                  </a:txBody>
                  <a:tcPr/>
                </a:tc>
                <a:tc>
                  <a:txBody>
                    <a:bodyPr/>
                    <a:lstStyle/>
                    <a:p>
                      <a:r>
                        <a:rPr lang="en-IN" sz="1800" kern="1200" baseline="0" dirty="0" smtClean="0">
                          <a:solidFill>
                            <a:schemeClr val="dk1"/>
                          </a:solidFill>
                          <a:latin typeface="+mn-lt"/>
                          <a:ea typeface="+mn-ea"/>
                          <a:cs typeface="+mn-cs"/>
                        </a:rPr>
                        <a:t>135</a:t>
                      </a:r>
                    </a:p>
                    <a:p>
                      <a:r>
                        <a:rPr lang="en-US" sz="1800" kern="1200" baseline="0" dirty="0" smtClean="0">
                          <a:solidFill>
                            <a:schemeClr val="dk1"/>
                          </a:solidFill>
                          <a:latin typeface="+mn-lt"/>
                          <a:ea typeface="+mn-ea"/>
                          <a:cs typeface="+mn-cs"/>
                        </a:rPr>
                        <a:t>55</a:t>
                      </a:r>
                    </a:p>
                    <a:p>
                      <a:r>
                        <a:rPr lang="en-US" sz="1800" kern="1200" baseline="0" dirty="0" smtClean="0">
                          <a:solidFill>
                            <a:schemeClr val="dk1"/>
                          </a:solidFill>
                          <a:latin typeface="+mn-lt"/>
                          <a:ea typeface="+mn-ea"/>
                          <a:cs typeface="+mn-cs"/>
                        </a:rPr>
                        <a:t>140</a:t>
                      </a:r>
                    </a:p>
                    <a:p>
                      <a:r>
                        <a:rPr lang="en-US" sz="1800" kern="1200" baseline="0" dirty="0" smtClean="0">
                          <a:solidFill>
                            <a:schemeClr val="dk1"/>
                          </a:solidFill>
                          <a:latin typeface="+mn-lt"/>
                          <a:ea typeface="+mn-ea"/>
                          <a:cs typeface="+mn-cs"/>
                        </a:rPr>
                        <a:t>190</a:t>
                      </a:r>
                      <a:endParaRPr lang="en-IN" dirty="0"/>
                    </a:p>
                  </a:txBody>
                  <a:tcPr/>
                </a:tc>
                <a:tc>
                  <a:txBody>
                    <a:bodyPr/>
                    <a:lstStyle/>
                    <a:p>
                      <a:r>
                        <a:rPr lang="en-US" dirty="0" smtClean="0"/>
                        <a:t>.30</a:t>
                      </a:r>
                    </a:p>
                    <a:p>
                      <a:r>
                        <a:rPr lang="en-US" dirty="0" smtClean="0"/>
                        <a:t>.58</a:t>
                      </a:r>
                    </a:p>
                    <a:p>
                      <a:r>
                        <a:rPr lang="en-US" dirty="0" smtClean="0"/>
                        <a:t>.14</a:t>
                      </a:r>
                    </a:p>
                    <a:p>
                      <a:r>
                        <a:rPr lang="en-US" dirty="0" smtClean="0"/>
                        <a:t>.99</a:t>
                      </a:r>
                      <a:endParaRPr lang="en-IN" dirty="0"/>
                    </a:p>
                  </a:txBody>
                  <a:tcPr/>
                </a:tc>
              </a:tr>
            </a:tbl>
          </a:graphicData>
        </a:graphic>
      </p:graphicFrame>
      <p:sp>
        <p:nvSpPr>
          <p:cNvPr id="5" name="Oval 4"/>
          <p:cNvSpPr/>
          <p:nvPr/>
        </p:nvSpPr>
        <p:spPr>
          <a:xfrm rot="5400000">
            <a:off x="6819900" y="3009900"/>
            <a:ext cx="990600" cy="457200"/>
          </a:xfrm>
          <a:prstGeom prst="ellipse">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solidFill>
                <a:srgbClr val="FF0000"/>
              </a:solidFill>
            </a:endParaRPr>
          </a:p>
        </p:txBody>
      </p:sp>
      <p:sp>
        <p:nvSpPr>
          <p:cNvPr id="6" name="Oval 5"/>
          <p:cNvSpPr/>
          <p:nvPr/>
        </p:nvSpPr>
        <p:spPr>
          <a:xfrm rot="5400000">
            <a:off x="7162800" y="4648200"/>
            <a:ext cx="228600" cy="381000"/>
          </a:xfrm>
          <a:prstGeom prst="ellipse">
            <a:avLst/>
          </a:prstGeom>
          <a:no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solidFill>
                <a:srgbClr val="FF0000"/>
              </a:solidFill>
            </a:endParaRP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Results </a:t>
            </a:r>
            <a:endParaRPr lang="en-IN" dirty="0"/>
          </a:p>
        </p:txBody>
      </p:sp>
      <p:sp>
        <p:nvSpPr>
          <p:cNvPr id="3" name="Content Placeholder 2"/>
          <p:cNvSpPr>
            <a:spLocks noGrp="1"/>
          </p:cNvSpPr>
          <p:nvPr>
            <p:ph idx="1"/>
          </p:nvPr>
        </p:nvSpPr>
        <p:spPr/>
        <p:txBody>
          <a:bodyPr>
            <a:normAutofit fontScale="92500"/>
          </a:bodyPr>
          <a:lstStyle/>
          <a:p>
            <a:pPr>
              <a:buFont typeface="Wingdings" pitchFamily="2" charset="2"/>
              <a:buChar char="v"/>
            </a:pPr>
            <a:r>
              <a:rPr lang="en-IN" dirty="0" smtClean="0"/>
              <a:t>Compared with the control group, the unadjusted absenteeism rate for gastrointestinal illness was significantly lower in the intervention group (rate ratio: </a:t>
            </a:r>
            <a:r>
              <a:rPr lang="it-IT" dirty="0" smtClean="0"/>
              <a:t>0.86 [95% confidence interval (CI): 0.79 – 0.94]; </a:t>
            </a:r>
            <a:r>
              <a:rPr lang="it-IT" i="1" dirty="0" smtClean="0"/>
              <a:t>P  </a:t>
            </a:r>
            <a:r>
              <a:rPr lang="en-IN" dirty="0" smtClean="0"/>
              <a:t>.01). </a:t>
            </a:r>
          </a:p>
          <a:p>
            <a:pPr>
              <a:buFont typeface="Wingdings" pitchFamily="2" charset="2"/>
              <a:buChar char="v"/>
            </a:pPr>
            <a:r>
              <a:rPr lang="en-IN" dirty="0" smtClean="0"/>
              <a:t>The unadjusted absenteeism rate for respiratory illness was not different between the groups; the intervention to control group rate ratio was 1.07 (95% CI: 0.92–1.24; </a:t>
            </a:r>
            <a:r>
              <a:rPr lang="en-IN" i="1" dirty="0" smtClean="0"/>
              <a:t>P  .39).</a:t>
            </a:r>
            <a:endParaRPr lang="en-IN"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Results </a:t>
            </a:r>
            <a:endParaRPr lang="en-IN" dirty="0"/>
          </a:p>
        </p:txBody>
      </p:sp>
      <p:sp>
        <p:nvSpPr>
          <p:cNvPr id="3" name="Content Placeholder 2"/>
          <p:cNvSpPr>
            <a:spLocks noGrp="1"/>
          </p:cNvSpPr>
          <p:nvPr>
            <p:ph idx="1"/>
          </p:nvPr>
        </p:nvSpPr>
        <p:spPr/>
        <p:txBody>
          <a:bodyPr>
            <a:normAutofit/>
          </a:bodyPr>
          <a:lstStyle/>
          <a:p>
            <a:pPr>
              <a:buFont typeface="Wingdings" pitchFamily="2" charset="2"/>
              <a:buChar char="v"/>
            </a:pPr>
            <a:r>
              <a:rPr lang="en-IN" dirty="0" smtClean="0"/>
              <a:t>In comparing all of the samples across the entire study period, </a:t>
            </a:r>
            <a:r>
              <a:rPr lang="en-IN" dirty="0" err="1" smtClean="0"/>
              <a:t>norovirus</a:t>
            </a:r>
            <a:r>
              <a:rPr lang="en-IN" dirty="0" smtClean="0"/>
              <a:t> was detected on significantly fewer surfaces in intervention classrooms when compared with controls </a:t>
            </a:r>
          </a:p>
          <a:p>
            <a:pPr>
              <a:buNone/>
            </a:pPr>
            <a:r>
              <a:rPr lang="en-IN" dirty="0" smtClean="0"/>
              <a:t> 	(9% of intervention classroom samples were positive </a:t>
            </a:r>
            <a:r>
              <a:rPr lang="en-IN" dirty="0" err="1" smtClean="0"/>
              <a:t>vs</a:t>
            </a:r>
            <a:r>
              <a:rPr lang="en-IN" dirty="0" smtClean="0"/>
              <a:t> 29% of control samples; </a:t>
            </a:r>
            <a:r>
              <a:rPr lang="en-IN" i="1" dirty="0" smtClean="0"/>
              <a:t>P  .01).</a:t>
            </a:r>
            <a:endParaRPr lang="en-IN"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Discussion </a:t>
            </a:r>
            <a:endParaRPr lang="en-IN" dirty="0"/>
          </a:p>
        </p:txBody>
      </p:sp>
      <p:sp>
        <p:nvSpPr>
          <p:cNvPr id="3" name="Content Placeholder 2"/>
          <p:cNvSpPr>
            <a:spLocks noGrp="1"/>
          </p:cNvSpPr>
          <p:nvPr>
            <p:ph idx="1"/>
          </p:nvPr>
        </p:nvSpPr>
        <p:spPr/>
        <p:txBody>
          <a:bodyPr>
            <a:normAutofit/>
          </a:bodyPr>
          <a:lstStyle/>
          <a:p>
            <a:pPr>
              <a:buFont typeface="Wingdings" pitchFamily="2" charset="2"/>
              <a:buChar char="v"/>
            </a:pPr>
            <a:r>
              <a:rPr lang="en-IN" dirty="0" smtClean="0"/>
              <a:t>Multidisciplinary infection-control intervention, consisting of surface disinfection plus alcohol- based hand-sanitizer use, reduced the absenteeism rate for gastrointestinal illness in elementary school classrooms. </a:t>
            </a:r>
          </a:p>
          <a:p>
            <a:pPr>
              <a:buFont typeface="Wingdings" pitchFamily="2" charset="2"/>
              <a:buChar char="v"/>
            </a:pPr>
            <a:r>
              <a:rPr lang="en-IN" dirty="0" smtClean="0"/>
              <a:t>The absenteeism rate for respiratory illness was not reduced by this intervention</a:t>
            </a:r>
            <a:endParaRPr lang="en-IN"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Discussion </a:t>
            </a:r>
            <a:endParaRPr lang="en-IN" dirty="0"/>
          </a:p>
        </p:txBody>
      </p:sp>
      <p:sp>
        <p:nvSpPr>
          <p:cNvPr id="3" name="Content Placeholder 2"/>
          <p:cNvSpPr>
            <a:spLocks noGrp="1"/>
          </p:cNvSpPr>
          <p:nvPr>
            <p:ph idx="1"/>
          </p:nvPr>
        </p:nvSpPr>
        <p:spPr/>
        <p:txBody>
          <a:bodyPr>
            <a:normAutofit fontScale="92500" lnSpcReduction="10000"/>
          </a:bodyPr>
          <a:lstStyle/>
          <a:p>
            <a:pPr>
              <a:buFont typeface="Wingdings" pitchFamily="2" charset="2"/>
              <a:buChar char="v"/>
            </a:pPr>
            <a:r>
              <a:rPr lang="en-IN" dirty="0" smtClean="0"/>
              <a:t>A 10% to 15% reduction in absenteeism, the effect size seen in this </a:t>
            </a:r>
            <a:r>
              <a:rPr lang="en-IN" dirty="0" err="1" smtClean="0"/>
              <a:t>study,correspond</a:t>
            </a:r>
            <a:r>
              <a:rPr lang="en-IN" dirty="0" smtClean="0"/>
              <a:t> with a substantial number of additional days in school that are currently being lost to these illnesses</a:t>
            </a:r>
          </a:p>
          <a:p>
            <a:pPr>
              <a:buFont typeface="Wingdings" pitchFamily="2" charset="2"/>
              <a:buChar char="v"/>
            </a:pPr>
            <a:r>
              <a:rPr lang="en-IN" dirty="0" smtClean="0"/>
              <a:t>intestinal infectious diseases in the United States may approach 100 million cases annually, and these illnesses cost $23 billion per year in health care expenditures and lost productivity.</a:t>
            </a:r>
          </a:p>
          <a:p>
            <a:pPr>
              <a:buFont typeface="Wingdings" pitchFamily="2" charset="2"/>
              <a:buChar char="v"/>
            </a:pPr>
            <a:r>
              <a:rPr lang="en-US" dirty="0" smtClean="0"/>
              <a:t>Intervention  have </a:t>
            </a:r>
            <a:r>
              <a:rPr lang="en-IN" dirty="0" smtClean="0"/>
              <a:t>substantial impact on both public health and resource use</a:t>
            </a:r>
          </a:p>
          <a:p>
            <a:pPr>
              <a:buFont typeface="Wingdings" pitchFamily="2" charset="2"/>
              <a:buChar char="v"/>
            </a:pPr>
            <a:endParaRPr lang="en-IN" dirty="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Other studies</a:t>
            </a:r>
            <a:endParaRPr lang="en-IN" dirty="0"/>
          </a:p>
        </p:txBody>
      </p:sp>
      <p:sp>
        <p:nvSpPr>
          <p:cNvPr id="3" name="Content Placeholder 2"/>
          <p:cNvSpPr>
            <a:spLocks noGrp="1"/>
          </p:cNvSpPr>
          <p:nvPr>
            <p:ph idx="1"/>
          </p:nvPr>
        </p:nvSpPr>
        <p:spPr/>
        <p:txBody>
          <a:bodyPr>
            <a:normAutofit lnSpcReduction="10000"/>
          </a:bodyPr>
          <a:lstStyle/>
          <a:p>
            <a:pPr>
              <a:buFont typeface="Wingdings" pitchFamily="2" charset="2"/>
              <a:buChar char="v"/>
            </a:pPr>
            <a:r>
              <a:rPr lang="en-IN" dirty="0" smtClean="0"/>
              <a:t>Kotch et al performed a cluster-randomized trial of a multi component hygienic intervention in child care centres.</a:t>
            </a:r>
          </a:p>
          <a:p>
            <a:pPr>
              <a:buFont typeface="Wingdings" pitchFamily="2" charset="2"/>
              <a:buChar char="v"/>
            </a:pPr>
            <a:endParaRPr lang="en-US" dirty="0" smtClean="0"/>
          </a:p>
          <a:p>
            <a:pPr>
              <a:buNone/>
            </a:pPr>
            <a:endParaRPr lang="en-IN" dirty="0" smtClean="0"/>
          </a:p>
          <a:p>
            <a:pPr>
              <a:buFont typeface="Wingdings" pitchFamily="2" charset="2"/>
              <a:buChar char="v"/>
            </a:pPr>
            <a:r>
              <a:rPr lang="en-IN" dirty="0" smtClean="0"/>
              <a:t>The surface disinfection in group setting study of inf. Control program in specialized school for down syndrome suggest less prevalence in intervention </a:t>
            </a:r>
            <a:r>
              <a:rPr lang="en-IN" dirty="0" err="1" smtClean="0"/>
              <a:t>grp</a:t>
            </a:r>
            <a:r>
              <a:rPr lang="en-IN" dirty="0" smtClean="0"/>
              <a:t> than pre intervention.</a:t>
            </a:r>
            <a:endParaRPr lang="en-IN" dirty="0"/>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Limitations </a:t>
            </a:r>
            <a:endParaRPr lang="en-IN" dirty="0"/>
          </a:p>
        </p:txBody>
      </p:sp>
      <p:sp>
        <p:nvSpPr>
          <p:cNvPr id="3" name="Content Placeholder 2"/>
          <p:cNvSpPr>
            <a:spLocks noGrp="1"/>
          </p:cNvSpPr>
          <p:nvPr>
            <p:ph idx="1"/>
          </p:nvPr>
        </p:nvSpPr>
        <p:spPr>
          <a:xfrm>
            <a:off x="457200" y="1219200"/>
            <a:ext cx="8229600" cy="5410200"/>
          </a:xfrm>
        </p:spPr>
        <p:txBody>
          <a:bodyPr>
            <a:normAutofit fontScale="85000" lnSpcReduction="20000"/>
          </a:bodyPr>
          <a:lstStyle/>
          <a:p>
            <a:pPr>
              <a:buFont typeface="Wingdings" pitchFamily="2" charset="2"/>
              <a:buChar char="v"/>
            </a:pPr>
            <a:r>
              <a:rPr lang="en-IN" dirty="0" smtClean="0"/>
              <a:t>The Study design is not factorial and hence not able to determine the relative contributions of hand hygiene and surface disinfection to achieving a reduction in absenteeism from gastrointestinal illnesses. </a:t>
            </a:r>
          </a:p>
          <a:p>
            <a:pPr>
              <a:buFont typeface="Wingdings" pitchFamily="2" charset="2"/>
              <a:buChar char="v"/>
            </a:pPr>
            <a:r>
              <a:rPr lang="en-IN" dirty="0" smtClean="0"/>
              <a:t>Because illness definitions were symptom based instead of microbiologically confirmed, the possibility for misclassification exists.</a:t>
            </a:r>
          </a:p>
          <a:p>
            <a:pPr>
              <a:buFont typeface="Wingdings" pitchFamily="2" charset="2"/>
              <a:buChar char="v"/>
            </a:pPr>
            <a:r>
              <a:rPr lang="en-IN" dirty="0" smtClean="0"/>
              <a:t>As author did not perform diagnostic tests on ill children, cannot definitively state that the observed reduction in absenteeism is linked to the observed reduction in environmental pathogens.</a:t>
            </a:r>
          </a:p>
          <a:p>
            <a:pPr>
              <a:buFont typeface="Wingdings" pitchFamily="2" charset="2"/>
              <a:buChar char="v"/>
            </a:pPr>
            <a:r>
              <a:rPr lang="en-IN" dirty="0" smtClean="0"/>
              <a:t>As study took place in a single school system, the results may not be </a:t>
            </a:r>
            <a:r>
              <a:rPr lang="en-IN" dirty="0" err="1" smtClean="0"/>
              <a:t>generalizable</a:t>
            </a:r>
            <a:r>
              <a:rPr lang="en-IN" dirty="0" smtClean="0"/>
              <a:t> to other schools where demographics or infrastructure are substantially different.</a:t>
            </a:r>
            <a:endParaRPr lang="en-IN"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Britannic Bold" pitchFamily="34" charset="0"/>
              </a:rPr>
              <a:t>Introduction …</a:t>
            </a:r>
            <a:endParaRPr lang="en-IN" dirty="0"/>
          </a:p>
        </p:txBody>
      </p:sp>
      <p:sp>
        <p:nvSpPr>
          <p:cNvPr id="3" name="Content Placeholder 2"/>
          <p:cNvSpPr>
            <a:spLocks noGrp="1"/>
          </p:cNvSpPr>
          <p:nvPr>
            <p:ph idx="1"/>
          </p:nvPr>
        </p:nvSpPr>
        <p:spPr>
          <a:xfrm>
            <a:off x="152400" y="1066800"/>
            <a:ext cx="8686800" cy="5562600"/>
          </a:xfrm>
        </p:spPr>
        <p:txBody>
          <a:bodyPr>
            <a:normAutofit/>
          </a:bodyPr>
          <a:lstStyle/>
          <a:p>
            <a:pPr>
              <a:buFont typeface="Wingdings" pitchFamily="2" charset="2"/>
              <a:buChar char="v"/>
            </a:pPr>
            <a:r>
              <a:rPr lang="en-IN" dirty="0" smtClean="0"/>
              <a:t>Several approaches to reducing infections are plausible</a:t>
            </a:r>
          </a:p>
          <a:p>
            <a:pPr>
              <a:buFont typeface="Wingdings" pitchFamily="2" charset="2"/>
              <a:buChar char="v"/>
            </a:pPr>
            <a:r>
              <a:rPr lang="en-IN" dirty="0" smtClean="0">
                <a:solidFill>
                  <a:srgbClr val="FF0000"/>
                </a:solidFill>
              </a:rPr>
              <a:t>Hand hygiene</a:t>
            </a:r>
            <a:r>
              <a:rPr lang="en-IN" dirty="0" smtClean="0"/>
              <a:t> is generally accepted as the best means to prevent the transmission of infections</a:t>
            </a:r>
          </a:p>
          <a:p>
            <a:pPr>
              <a:buFont typeface="Wingdings" pitchFamily="2" charset="2"/>
              <a:buChar char="v"/>
            </a:pPr>
            <a:r>
              <a:rPr lang="en-IN" dirty="0" smtClean="0"/>
              <a:t> Hand-washing interventions have been shown to reduce absenteeism among elementary school students</a:t>
            </a:r>
          </a:p>
          <a:p>
            <a:pPr>
              <a:buFont typeface="Wingdings" pitchFamily="2" charset="2"/>
              <a:buChar char="v"/>
            </a:pPr>
            <a:r>
              <a:rPr lang="en-IN" dirty="0" smtClean="0"/>
              <a:t> </a:t>
            </a:r>
            <a:r>
              <a:rPr lang="en-IN" dirty="0" smtClean="0">
                <a:solidFill>
                  <a:srgbClr val="FF0000"/>
                </a:solidFill>
              </a:rPr>
              <a:t>Alcohol-based hand sanitizers</a:t>
            </a:r>
            <a:r>
              <a:rPr lang="en-IN" dirty="0" smtClean="0"/>
              <a:t> are an effective </a:t>
            </a:r>
            <a:r>
              <a:rPr lang="en-IN" dirty="0" smtClean="0">
                <a:solidFill>
                  <a:srgbClr val="FF0000"/>
                </a:solidFill>
              </a:rPr>
              <a:t>alternative to hand-washing</a:t>
            </a: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Conclusion </a:t>
            </a:r>
            <a:endParaRPr lang="en-IN" dirty="0"/>
          </a:p>
        </p:txBody>
      </p:sp>
      <p:sp>
        <p:nvSpPr>
          <p:cNvPr id="3" name="Content Placeholder 2"/>
          <p:cNvSpPr>
            <a:spLocks noGrp="1"/>
          </p:cNvSpPr>
          <p:nvPr>
            <p:ph idx="1"/>
          </p:nvPr>
        </p:nvSpPr>
        <p:spPr>
          <a:xfrm>
            <a:off x="228600" y="1219200"/>
            <a:ext cx="8763000" cy="5638800"/>
          </a:xfrm>
        </p:spPr>
        <p:txBody>
          <a:bodyPr>
            <a:normAutofit fontScale="92500" lnSpcReduction="10000"/>
          </a:bodyPr>
          <a:lstStyle/>
          <a:p>
            <a:pPr>
              <a:buFont typeface="Wingdings" pitchFamily="2" charset="2"/>
              <a:buChar char="v"/>
            </a:pPr>
            <a:r>
              <a:rPr lang="en-IN" dirty="0" smtClean="0"/>
              <a:t>Multifaceted intervention that included alcohol-based hand sanitizer use and disinfection of common classroom surfaces reduced absenteeism from gastrointestinal illness among elementary school students.</a:t>
            </a:r>
          </a:p>
          <a:p>
            <a:pPr>
              <a:buFont typeface="Wingdings" pitchFamily="2" charset="2"/>
              <a:buChar char="v"/>
            </a:pPr>
            <a:r>
              <a:rPr lang="en-IN" dirty="0" smtClean="0"/>
              <a:t>No impact of absenteeism from respiratory illness.</a:t>
            </a:r>
          </a:p>
          <a:p>
            <a:pPr>
              <a:buFont typeface="Wingdings" pitchFamily="2" charset="2"/>
              <a:buChar char="v"/>
            </a:pPr>
            <a:r>
              <a:rPr lang="en-IN" dirty="0" err="1" smtClean="0"/>
              <a:t>Norovirus</a:t>
            </a:r>
            <a:r>
              <a:rPr lang="en-IN" dirty="0" smtClean="0"/>
              <a:t> was detected less frequently on class room surface in intervention group.</a:t>
            </a:r>
          </a:p>
          <a:p>
            <a:pPr>
              <a:buFont typeface="Wingdings" pitchFamily="2" charset="2"/>
              <a:buChar char="v"/>
            </a:pPr>
            <a:r>
              <a:rPr lang="en-IN" dirty="0" smtClean="0"/>
              <a:t>Schools should consider incorporating these simple infection-control interventions in the classroom to reduce the number of days lost caused by common illnesses</a:t>
            </a:r>
            <a:endParaRPr lang="en-IN" dirty="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IN"/>
          </a:p>
        </p:txBody>
      </p:sp>
      <p:sp>
        <p:nvSpPr>
          <p:cNvPr id="3" name="Content Placeholder 2"/>
          <p:cNvSpPr>
            <a:spLocks noGrp="1"/>
          </p:cNvSpPr>
          <p:nvPr>
            <p:ph idx="1"/>
          </p:nvPr>
        </p:nvSpPr>
        <p:spPr/>
        <p:txBody>
          <a:bodyPr/>
          <a:lstStyle/>
          <a:p>
            <a:pPr>
              <a:buNone/>
            </a:pPr>
            <a:r>
              <a:rPr lang="en-US" dirty="0" smtClean="0"/>
              <a:t>				</a:t>
            </a:r>
          </a:p>
          <a:p>
            <a:pPr>
              <a:buNone/>
            </a:pPr>
            <a:endParaRPr lang="en-US" dirty="0" smtClean="0"/>
          </a:p>
          <a:p>
            <a:pPr>
              <a:buNone/>
            </a:pPr>
            <a:endParaRPr lang="en-US" dirty="0" smtClean="0"/>
          </a:p>
          <a:p>
            <a:pPr>
              <a:buNone/>
            </a:pPr>
            <a:r>
              <a:rPr lang="en-US" dirty="0" smtClean="0"/>
              <a:t>		</a:t>
            </a:r>
            <a:r>
              <a:rPr lang="en-US" sz="6000" dirty="0" smtClean="0">
                <a:solidFill>
                  <a:srgbClr val="FF0000"/>
                </a:solidFill>
              </a:rPr>
              <a:t>		Thank you……</a:t>
            </a:r>
            <a:endParaRPr lang="en-IN" sz="6000" dirty="0">
              <a:solidFill>
                <a:srgbClr val="FF0000"/>
              </a:solidFill>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Britannic Bold" pitchFamily="34" charset="0"/>
              </a:rPr>
              <a:t>Introduction …</a:t>
            </a:r>
            <a:endParaRPr lang="en-IN" dirty="0"/>
          </a:p>
        </p:txBody>
      </p:sp>
      <p:sp>
        <p:nvSpPr>
          <p:cNvPr id="3" name="Content Placeholder 2"/>
          <p:cNvSpPr>
            <a:spLocks noGrp="1"/>
          </p:cNvSpPr>
          <p:nvPr>
            <p:ph idx="1"/>
          </p:nvPr>
        </p:nvSpPr>
        <p:spPr>
          <a:xfrm>
            <a:off x="228600" y="1066800"/>
            <a:ext cx="8534400" cy="5410200"/>
          </a:xfrm>
        </p:spPr>
        <p:txBody>
          <a:bodyPr>
            <a:normAutofit lnSpcReduction="10000"/>
          </a:bodyPr>
          <a:lstStyle/>
          <a:p>
            <a:pPr>
              <a:buNone/>
            </a:pPr>
            <a:endParaRPr lang="en-IN" dirty="0" smtClean="0"/>
          </a:p>
          <a:p>
            <a:pPr>
              <a:buFont typeface="Wingdings" pitchFamily="2" charset="2"/>
              <a:buChar char="v"/>
            </a:pPr>
            <a:r>
              <a:rPr lang="en-IN" dirty="0" smtClean="0">
                <a:solidFill>
                  <a:srgbClr val="FF0000"/>
                </a:solidFill>
              </a:rPr>
              <a:t>Environmental disinfection</a:t>
            </a:r>
            <a:r>
              <a:rPr lang="en-IN" dirty="0" smtClean="0"/>
              <a:t> is another approach to reducing exposure to infections in school settings.</a:t>
            </a:r>
          </a:p>
          <a:p>
            <a:pPr>
              <a:buFont typeface="Wingdings" pitchFamily="2" charset="2"/>
              <a:buChar char="v"/>
            </a:pPr>
            <a:r>
              <a:rPr lang="en-IN" dirty="0" smtClean="0"/>
              <a:t> A preschool-based intervention focused on environmental cleaning and disinfection resulted in a decrease in the total number of illnesses</a:t>
            </a:r>
          </a:p>
          <a:p>
            <a:pPr>
              <a:buFont typeface="Wingdings" pitchFamily="2" charset="2"/>
              <a:buChar char="v"/>
            </a:pPr>
            <a:r>
              <a:rPr lang="en-IN" dirty="0" smtClean="0">
                <a:solidFill>
                  <a:srgbClr val="FF0000"/>
                </a:solidFill>
              </a:rPr>
              <a:t> Combining school disinfection programs with a hand hygiene</a:t>
            </a:r>
            <a:r>
              <a:rPr lang="en-IN" dirty="0" smtClean="0"/>
              <a:t> component may further reduce absenteeism caused by common illnesses.</a:t>
            </a:r>
          </a:p>
          <a:p>
            <a:endParaRPr lang="en-IN"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Objectives</a:t>
            </a:r>
            <a:endParaRPr lang="en-IN" dirty="0"/>
          </a:p>
        </p:txBody>
      </p:sp>
      <p:sp>
        <p:nvSpPr>
          <p:cNvPr id="3" name="Content Placeholder 2"/>
          <p:cNvSpPr>
            <a:spLocks noGrp="1"/>
          </p:cNvSpPr>
          <p:nvPr>
            <p:ph idx="1"/>
          </p:nvPr>
        </p:nvSpPr>
        <p:spPr>
          <a:xfrm>
            <a:off x="304800" y="1219200"/>
            <a:ext cx="8458200" cy="5334000"/>
          </a:xfrm>
        </p:spPr>
        <p:txBody>
          <a:bodyPr>
            <a:normAutofit fontScale="85000" lnSpcReduction="10000"/>
          </a:bodyPr>
          <a:lstStyle/>
          <a:p>
            <a:pPr>
              <a:buFont typeface="Wingdings" pitchFamily="2" charset="2"/>
              <a:buChar char="v"/>
            </a:pPr>
            <a:r>
              <a:rPr lang="en-IN" dirty="0" smtClean="0">
                <a:solidFill>
                  <a:srgbClr val="FF0000"/>
                </a:solidFill>
              </a:rPr>
              <a:t>To assess the effectiveness of a multi factorial infection-control intervention</a:t>
            </a:r>
            <a:r>
              <a:rPr lang="en-IN" dirty="0" smtClean="0"/>
              <a:t>, including alcohol-based hand sanitizer and surface disinfection, in reducing absenteeism caused by gastrointestinal and respiratory illnesses </a:t>
            </a:r>
            <a:r>
              <a:rPr lang="en-IN" dirty="0" smtClean="0">
                <a:solidFill>
                  <a:srgbClr val="FF0000"/>
                </a:solidFill>
              </a:rPr>
              <a:t>among elementary school students</a:t>
            </a:r>
            <a:r>
              <a:rPr lang="en-IN" dirty="0" smtClean="0"/>
              <a:t>. </a:t>
            </a:r>
          </a:p>
          <a:p>
            <a:pPr>
              <a:buFont typeface="Wingdings" pitchFamily="2" charset="2"/>
              <a:buChar char="v"/>
            </a:pPr>
            <a:endParaRPr lang="en-IN" dirty="0" smtClean="0"/>
          </a:p>
          <a:p>
            <a:pPr>
              <a:buFont typeface="Wingdings" pitchFamily="2" charset="2"/>
              <a:buChar char="v"/>
            </a:pPr>
            <a:r>
              <a:rPr lang="en-IN" dirty="0" smtClean="0"/>
              <a:t>To describe the viral and bacterial contamination of common surfaces in a typical elementary school classroom.</a:t>
            </a:r>
          </a:p>
          <a:p>
            <a:pPr>
              <a:buNone/>
            </a:pPr>
            <a:endParaRPr lang="en-IN" dirty="0" smtClean="0"/>
          </a:p>
          <a:p>
            <a:pPr>
              <a:buFont typeface="Wingdings" pitchFamily="2" charset="2"/>
              <a:buChar char="v"/>
            </a:pPr>
            <a:r>
              <a:rPr lang="en-IN" dirty="0" smtClean="0"/>
              <a:t>To assess the impact of an environmental disinfectant on the presence of selected viruses and bacteria on these surfaces. </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Learning objective</a:t>
            </a:r>
            <a:endParaRPr lang="en-IN" dirty="0"/>
          </a:p>
        </p:txBody>
      </p:sp>
      <p:sp>
        <p:nvSpPr>
          <p:cNvPr id="3" name="Content Placeholder 2"/>
          <p:cNvSpPr>
            <a:spLocks noGrp="1"/>
          </p:cNvSpPr>
          <p:nvPr>
            <p:ph idx="1"/>
          </p:nvPr>
        </p:nvSpPr>
        <p:spPr/>
        <p:txBody>
          <a:bodyPr/>
          <a:lstStyle/>
          <a:p>
            <a:pPr>
              <a:buFont typeface="Wingdings" pitchFamily="2" charset="2"/>
              <a:buChar char="v"/>
            </a:pPr>
            <a:r>
              <a:rPr lang="en-US" dirty="0" smtClean="0"/>
              <a:t>To study Design of Randomized control trial.</a:t>
            </a:r>
            <a:endParaRPr lang="en-IN"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Methodology</a:t>
            </a:r>
            <a:endParaRPr lang="en-IN" dirty="0"/>
          </a:p>
        </p:txBody>
      </p:sp>
      <p:sp>
        <p:nvSpPr>
          <p:cNvPr id="3" name="Content Placeholder 2"/>
          <p:cNvSpPr>
            <a:spLocks noGrp="1"/>
          </p:cNvSpPr>
          <p:nvPr>
            <p:ph idx="1"/>
          </p:nvPr>
        </p:nvSpPr>
        <p:spPr/>
        <p:txBody>
          <a:bodyPr/>
          <a:lstStyle/>
          <a:p>
            <a:pPr>
              <a:buFont typeface="Wingdings" pitchFamily="2" charset="2"/>
              <a:buChar char="v"/>
            </a:pPr>
            <a:r>
              <a:rPr lang="en-US" dirty="0" smtClean="0"/>
              <a:t>Study design: </a:t>
            </a:r>
            <a:r>
              <a:rPr lang="en-IN" dirty="0" smtClean="0"/>
              <a:t>cluster-randomized, controlled trial.</a:t>
            </a:r>
          </a:p>
          <a:p>
            <a:pPr>
              <a:buFont typeface="Wingdings" pitchFamily="2" charset="2"/>
              <a:buChar char="v"/>
            </a:pPr>
            <a:r>
              <a:rPr lang="en-US" dirty="0" smtClean="0"/>
              <a:t>Study area:</a:t>
            </a:r>
            <a:r>
              <a:rPr lang="en-IN" dirty="0" smtClean="0"/>
              <a:t>single elementary school system (classrooms located in 2 buildings) located in </a:t>
            </a:r>
            <a:r>
              <a:rPr lang="en-IN" dirty="0" err="1" smtClean="0"/>
              <a:t>Avon,Ohio</a:t>
            </a:r>
            <a:r>
              <a:rPr lang="en-IN" dirty="0" smtClean="0"/>
              <a:t>.</a:t>
            </a:r>
          </a:p>
          <a:p>
            <a:pPr>
              <a:buFont typeface="Wingdings" pitchFamily="2" charset="2"/>
              <a:buChar char="v"/>
            </a:pPr>
            <a:r>
              <a:rPr lang="en-US" dirty="0" smtClean="0"/>
              <a:t>Study participants: elementary school children's in Avon school. </a:t>
            </a:r>
          </a:p>
          <a:p>
            <a:pPr>
              <a:buFont typeface="Wingdings" pitchFamily="2" charset="2"/>
              <a:buChar char="v"/>
            </a:pPr>
            <a:r>
              <a:rPr lang="en-US" dirty="0" smtClean="0"/>
              <a:t>Study period: 8 wks ( March to May 2006)</a:t>
            </a:r>
          </a:p>
          <a:p>
            <a:pPr>
              <a:buFont typeface="Wingdings" pitchFamily="2" charset="2"/>
              <a:buChar char="v"/>
            </a:pPr>
            <a:endParaRPr lang="en-IN" dirty="0" smtClean="0"/>
          </a:p>
          <a:p>
            <a:pPr>
              <a:buFont typeface="Wingdings" pitchFamily="2" charset="2"/>
              <a:buChar char="v"/>
            </a:pPr>
            <a:endParaRPr lang="en-IN"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rgbClr val="92D050"/>
          </a:solidFill>
        </p:spPr>
        <p:txBody>
          <a:bodyPr/>
          <a:lstStyle/>
          <a:p>
            <a:r>
              <a:rPr lang="en-US" dirty="0" smtClean="0"/>
              <a:t>Methodology </a:t>
            </a:r>
            <a:endParaRPr lang="en-IN" dirty="0"/>
          </a:p>
        </p:txBody>
      </p:sp>
      <p:sp>
        <p:nvSpPr>
          <p:cNvPr id="3" name="Content Placeholder 2"/>
          <p:cNvSpPr>
            <a:spLocks noGrp="1"/>
          </p:cNvSpPr>
          <p:nvPr>
            <p:ph idx="1"/>
          </p:nvPr>
        </p:nvSpPr>
        <p:spPr>
          <a:xfrm>
            <a:off x="457200" y="1600200"/>
            <a:ext cx="8458200" cy="5029200"/>
          </a:xfrm>
        </p:spPr>
        <p:style>
          <a:lnRef idx="0">
            <a:schemeClr val="accent3"/>
          </a:lnRef>
          <a:fillRef idx="3">
            <a:schemeClr val="accent3"/>
          </a:fillRef>
          <a:effectRef idx="3">
            <a:schemeClr val="accent3"/>
          </a:effectRef>
          <a:fontRef idx="minor">
            <a:schemeClr val="lt1"/>
          </a:fontRef>
        </p:style>
        <p:txBody>
          <a:bodyPr>
            <a:normAutofit/>
          </a:bodyPr>
          <a:lstStyle/>
          <a:p>
            <a:pPr lvl="1">
              <a:buNone/>
            </a:pPr>
            <a:endParaRPr lang="en-IN" sz="4000" dirty="0"/>
          </a:p>
        </p:txBody>
      </p:sp>
      <p:sp>
        <p:nvSpPr>
          <p:cNvPr id="4" name="Rectangle 3"/>
          <p:cNvSpPr/>
          <p:nvPr/>
        </p:nvSpPr>
        <p:spPr>
          <a:xfrm>
            <a:off x="4343400" y="2590800"/>
            <a:ext cx="914400" cy="533400"/>
          </a:xfrm>
          <a:prstGeom prst="rect">
            <a:avLst/>
          </a:prstGeom>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3</a:t>
            </a:r>
            <a:r>
              <a:rPr lang="en-US" baseline="30000" dirty="0" smtClean="0"/>
              <a:t>rd</a:t>
            </a:r>
            <a:r>
              <a:rPr lang="en-US" dirty="0" smtClean="0"/>
              <a:t> grade</a:t>
            </a:r>
            <a:endParaRPr lang="en-IN" dirty="0"/>
          </a:p>
        </p:txBody>
      </p:sp>
      <p:sp>
        <p:nvSpPr>
          <p:cNvPr id="5" name="Rectangle 4"/>
          <p:cNvSpPr/>
          <p:nvPr/>
        </p:nvSpPr>
        <p:spPr>
          <a:xfrm>
            <a:off x="4343400" y="1981200"/>
            <a:ext cx="914400" cy="533400"/>
          </a:xfrm>
          <a:prstGeom prst="rect">
            <a:avLst/>
          </a:prstGeom>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3</a:t>
            </a:r>
            <a:r>
              <a:rPr lang="en-US" baseline="30000" dirty="0" smtClean="0"/>
              <a:t>rd</a:t>
            </a:r>
            <a:r>
              <a:rPr lang="en-US" dirty="0" smtClean="0"/>
              <a:t> grade</a:t>
            </a:r>
            <a:endParaRPr lang="en-IN" dirty="0"/>
          </a:p>
        </p:txBody>
      </p:sp>
      <p:sp>
        <p:nvSpPr>
          <p:cNvPr id="6" name="Rectangle 5"/>
          <p:cNvSpPr/>
          <p:nvPr/>
        </p:nvSpPr>
        <p:spPr>
          <a:xfrm>
            <a:off x="6324600" y="1981200"/>
            <a:ext cx="914400" cy="533400"/>
          </a:xfrm>
          <a:prstGeom prst="rect">
            <a:avLst/>
          </a:prstGeom>
          <a:solidFill>
            <a:schemeClr val="accent2"/>
          </a:solidFill>
          <a:ln>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3</a:t>
            </a:r>
            <a:r>
              <a:rPr lang="en-US" baseline="30000" dirty="0" smtClean="0"/>
              <a:t>rd</a:t>
            </a:r>
            <a:r>
              <a:rPr lang="en-US" dirty="0" smtClean="0"/>
              <a:t> grade</a:t>
            </a:r>
            <a:endParaRPr lang="en-IN" dirty="0"/>
          </a:p>
        </p:txBody>
      </p:sp>
      <p:sp>
        <p:nvSpPr>
          <p:cNvPr id="7" name="Rectangle 6"/>
          <p:cNvSpPr/>
          <p:nvPr/>
        </p:nvSpPr>
        <p:spPr>
          <a:xfrm>
            <a:off x="7315200" y="1981200"/>
            <a:ext cx="914400" cy="533400"/>
          </a:xfrm>
          <a:prstGeom prst="rect">
            <a:avLst/>
          </a:prstGeom>
          <a:solidFill>
            <a:schemeClr val="accent6">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3</a:t>
            </a:r>
            <a:r>
              <a:rPr lang="en-US" baseline="30000" dirty="0" smtClean="0"/>
              <a:t>rd</a:t>
            </a:r>
            <a:r>
              <a:rPr lang="en-US" dirty="0" smtClean="0"/>
              <a:t> grade</a:t>
            </a:r>
            <a:endParaRPr lang="en-IN" dirty="0"/>
          </a:p>
        </p:txBody>
      </p:sp>
      <p:sp>
        <p:nvSpPr>
          <p:cNvPr id="8" name="Rectangle 7"/>
          <p:cNvSpPr/>
          <p:nvPr/>
        </p:nvSpPr>
        <p:spPr>
          <a:xfrm>
            <a:off x="5334000" y="1981200"/>
            <a:ext cx="914400" cy="533400"/>
          </a:xfrm>
          <a:prstGeom prst="rect">
            <a:avLst/>
          </a:prstGeom>
          <a:solidFill>
            <a:srgbClr val="FFC000"/>
          </a:solid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3</a:t>
            </a:r>
            <a:r>
              <a:rPr lang="en-US" baseline="30000" dirty="0" smtClean="0"/>
              <a:t>rd</a:t>
            </a:r>
            <a:r>
              <a:rPr lang="en-US" dirty="0" smtClean="0"/>
              <a:t> grade</a:t>
            </a:r>
            <a:endParaRPr lang="en-IN" dirty="0"/>
          </a:p>
        </p:txBody>
      </p:sp>
      <p:sp>
        <p:nvSpPr>
          <p:cNvPr id="9" name="Rectangle 8"/>
          <p:cNvSpPr/>
          <p:nvPr/>
        </p:nvSpPr>
        <p:spPr>
          <a:xfrm>
            <a:off x="5334000" y="2590800"/>
            <a:ext cx="914400" cy="533400"/>
          </a:xfrm>
          <a:prstGeom prst="rect">
            <a:avLst/>
          </a:prstGeom>
          <a:solidFill>
            <a:srgbClr val="FFC000"/>
          </a:solid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3</a:t>
            </a:r>
            <a:r>
              <a:rPr lang="en-US" baseline="30000" dirty="0" smtClean="0"/>
              <a:t>rd</a:t>
            </a:r>
            <a:r>
              <a:rPr lang="en-US" dirty="0" smtClean="0"/>
              <a:t> grade</a:t>
            </a:r>
            <a:endParaRPr lang="en-IN" dirty="0"/>
          </a:p>
        </p:txBody>
      </p:sp>
      <p:sp>
        <p:nvSpPr>
          <p:cNvPr id="10" name="Rectangle 9"/>
          <p:cNvSpPr/>
          <p:nvPr/>
        </p:nvSpPr>
        <p:spPr>
          <a:xfrm>
            <a:off x="6324600" y="2590800"/>
            <a:ext cx="914400" cy="533400"/>
          </a:xfrm>
          <a:prstGeom prst="rect">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3</a:t>
            </a:r>
            <a:r>
              <a:rPr lang="en-US" baseline="30000" dirty="0" smtClean="0"/>
              <a:t>rd</a:t>
            </a:r>
            <a:r>
              <a:rPr lang="en-US" dirty="0" smtClean="0"/>
              <a:t> grade</a:t>
            </a:r>
            <a:endParaRPr lang="en-IN" dirty="0"/>
          </a:p>
        </p:txBody>
      </p:sp>
      <p:sp>
        <p:nvSpPr>
          <p:cNvPr id="11" name="Rectangle 10"/>
          <p:cNvSpPr/>
          <p:nvPr/>
        </p:nvSpPr>
        <p:spPr>
          <a:xfrm>
            <a:off x="7315200" y="2590800"/>
            <a:ext cx="914400" cy="533400"/>
          </a:xfrm>
          <a:prstGeom prst="rect">
            <a:avLst/>
          </a:prstGeom>
          <a:solidFill>
            <a:schemeClr val="accent6">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3</a:t>
            </a:r>
            <a:r>
              <a:rPr lang="en-US" baseline="30000" dirty="0" smtClean="0"/>
              <a:t>rd</a:t>
            </a:r>
            <a:r>
              <a:rPr lang="en-US" dirty="0" smtClean="0"/>
              <a:t> grade</a:t>
            </a:r>
            <a:endParaRPr lang="en-IN" dirty="0"/>
          </a:p>
        </p:txBody>
      </p:sp>
      <p:sp>
        <p:nvSpPr>
          <p:cNvPr id="12" name="Rectangle 11"/>
          <p:cNvSpPr/>
          <p:nvPr/>
        </p:nvSpPr>
        <p:spPr>
          <a:xfrm>
            <a:off x="838200" y="1981200"/>
            <a:ext cx="3098926" cy="923330"/>
          </a:xfrm>
          <a:prstGeom prst="rect">
            <a:avLst/>
          </a:prstGeom>
          <a:noFill/>
        </p:spPr>
        <p:txBody>
          <a:bodyPr wrap="none" lIns="91440" tIns="45720" rIns="91440" bIns="4572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5400" b="1" cap="none"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rPr>
              <a:t>Building 1</a:t>
            </a:r>
            <a:endParaRPr lang="en-US" sz="5400" b="1" cap="none"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endParaRPr>
          </a:p>
        </p:txBody>
      </p:sp>
      <p:sp>
        <p:nvSpPr>
          <p:cNvPr id="15" name="Rectangle 14"/>
          <p:cNvSpPr/>
          <p:nvPr/>
        </p:nvSpPr>
        <p:spPr>
          <a:xfrm>
            <a:off x="4343400" y="4038600"/>
            <a:ext cx="914400" cy="5334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4</a:t>
            </a:r>
            <a:r>
              <a:rPr lang="en-US" baseline="30000" dirty="0" smtClean="0"/>
              <a:t>th</a:t>
            </a:r>
            <a:r>
              <a:rPr lang="en-US" dirty="0" smtClean="0"/>
              <a:t> grade</a:t>
            </a:r>
            <a:endParaRPr lang="en-IN" dirty="0"/>
          </a:p>
        </p:txBody>
      </p:sp>
      <p:sp>
        <p:nvSpPr>
          <p:cNvPr id="20" name="Rectangle 19"/>
          <p:cNvSpPr/>
          <p:nvPr/>
        </p:nvSpPr>
        <p:spPr>
          <a:xfrm>
            <a:off x="990600" y="3810000"/>
            <a:ext cx="2922596" cy="923330"/>
          </a:xfrm>
          <a:prstGeom prst="rect">
            <a:avLst/>
          </a:prstGeom>
          <a:noFill/>
        </p:spPr>
        <p:txBody>
          <a:bodyPr wrap="none" lIns="91440" tIns="45720" rIns="91440" bIns="4572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5400" b="1" cap="none" spc="50" dirty="0" err="1"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rPr>
              <a:t>Bulding</a:t>
            </a:r>
            <a:r>
              <a:rPr lang="en-US" sz="5400" b="1" cap="none"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rPr>
              <a:t> 2</a:t>
            </a:r>
            <a:endParaRPr lang="en-US" sz="5400" b="1" cap="none"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endParaRPr>
          </a:p>
        </p:txBody>
      </p:sp>
      <p:sp>
        <p:nvSpPr>
          <p:cNvPr id="21" name="Rectangle 20"/>
          <p:cNvSpPr/>
          <p:nvPr/>
        </p:nvSpPr>
        <p:spPr>
          <a:xfrm>
            <a:off x="5334000" y="4038600"/>
            <a:ext cx="914400" cy="5334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4</a:t>
            </a:r>
            <a:r>
              <a:rPr lang="en-US" baseline="30000" dirty="0" smtClean="0"/>
              <a:t>th</a:t>
            </a:r>
            <a:endParaRPr lang="en-US" dirty="0" smtClean="0"/>
          </a:p>
          <a:p>
            <a:pPr algn="ctr"/>
            <a:r>
              <a:rPr lang="en-US" dirty="0" smtClean="0"/>
              <a:t> grade</a:t>
            </a:r>
            <a:endParaRPr lang="en-IN" dirty="0"/>
          </a:p>
        </p:txBody>
      </p:sp>
      <p:sp>
        <p:nvSpPr>
          <p:cNvPr id="22" name="Rectangle 21"/>
          <p:cNvSpPr/>
          <p:nvPr/>
        </p:nvSpPr>
        <p:spPr>
          <a:xfrm>
            <a:off x="6400800" y="4038600"/>
            <a:ext cx="914400" cy="5334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4</a:t>
            </a:r>
            <a:r>
              <a:rPr lang="en-US" baseline="30000" dirty="0" smtClean="0"/>
              <a:t>th</a:t>
            </a:r>
            <a:r>
              <a:rPr lang="en-US" dirty="0" smtClean="0"/>
              <a:t> grade</a:t>
            </a:r>
            <a:endParaRPr lang="en-IN" dirty="0"/>
          </a:p>
        </p:txBody>
      </p:sp>
      <p:sp>
        <p:nvSpPr>
          <p:cNvPr id="23" name="Rectangle 22"/>
          <p:cNvSpPr/>
          <p:nvPr/>
        </p:nvSpPr>
        <p:spPr>
          <a:xfrm>
            <a:off x="7391400" y="4038600"/>
            <a:ext cx="914400" cy="5334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4</a:t>
            </a:r>
            <a:r>
              <a:rPr lang="en-US" baseline="30000" dirty="0" smtClean="0"/>
              <a:t>th</a:t>
            </a:r>
            <a:r>
              <a:rPr lang="en-US" dirty="0" smtClean="0"/>
              <a:t>  grade</a:t>
            </a:r>
            <a:endParaRPr lang="en-IN" dirty="0"/>
          </a:p>
        </p:txBody>
      </p:sp>
      <p:sp>
        <p:nvSpPr>
          <p:cNvPr id="24" name="Rectangle 23"/>
          <p:cNvSpPr/>
          <p:nvPr/>
        </p:nvSpPr>
        <p:spPr>
          <a:xfrm>
            <a:off x="4343400" y="5181600"/>
            <a:ext cx="914400" cy="533400"/>
          </a:xfrm>
          <a:prstGeom prst="rect">
            <a:avLst/>
          </a:prstGeom>
          <a:solidFill>
            <a:schemeClr val="accent4">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5</a:t>
            </a:r>
            <a:r>
              <a:rPr lang="en-US" baseline="30000" dirty="0" smtClean="0"/>
              <a:t>th</a:t>
            </a:r>
            <a:r>
              <a:rPr lang="en-US" dirty="0" smtClean="0"/>
              <a:t>  grade</a:t>
            </a:r>
            <a:endParaRPr lang="en-IN" dirty="0"/>
          </a:p>
        </p:txBody>
      </p:sp>
      <p:sp>
        <p:nvSpPr>
          <p:cNvPr id="25" name="Rectangle 24"/>
          <p:cNvSpPr/>
          <p:nvPr/>
        </p:nvSpPr>
        <p:spPr>
          <a:xfrm>
            <a:off x="5410200" y="5181600"/>
            <a:ext cx="914400" cy="533400"/>
          </a:xfrm>
          <a:prstGeom prst="rect">
            <a:avLst/>
          </a:prstGeom>
          <a:solidFill>
            <a:schemeClr val="accent4">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5</a:t>
            </a:r>
            <a:r>
              <a:rPr lang="en-US" baseline="30000" dirty="0" smtClean="0"/>
              <a:t>th</a:t>
            </a:r>
            <a:r>
              <a:rPr lang="en-US" dirty="0" smtClean="0"/>
              <a:t>  grade</a:t>
            </a:r>
            <a:endParaRPr lang="en-IN" dirty="0"/>
          </a:p>
        </p:txBody>
      </p:sp>
      <p:sp>
        <p:nvSpPr>
          <p:cNvPr id="26" name="Rectangle 25"/>
          <p:cNvSpPr/>
          <p:nvPr/>
        </p:nvSpPr>
        <p:spPr>
          <a:xfrm>
            <a:off x="6553200" y="5181600"/>
            <a:ext cx="914400" cy="533400"/>
          </a:xfrm>
          <a:prstGeom prst="rect">
            <a:avLst/>
          </a:prstGeom>
          <a:solidFill>
            <a:schemeClr val="accent4">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5</a:t>
            </a:r>
            <a:r>
              <a:rPr lang="en-US" baseline="30000" dirty="0" smtClean="0"/>
              <a:t>th</a:t>
            </a:r>
            <a:r>
              <a:rPr lang="en-US" dirty="0" smtClean="0"/>
              <a:t>  grade</a:t>
            </a:r>
            <a:endParaRPr lang="en-IN" dirty="0"/>
          </a:p>
        </p:txBody>
      </p:sp>
      <p:sp>
        <p:nvSpPr>
          <p:cNvPr id="28" name="Rectangle 27"/>
          <p:cNvSpPr/>
          <p:nvPr/>
        </p:nvSpPr>
        <p:spPr>
          <a:xfrm>
            <a:off x="4343400" y="3124200"/>
            <a:ext cx="3886200" cy="584775"/>
          </a:xfrm>
          <a:prstGeom prst="rect">
            <a:avLst/>
          </a:prstGeom>
          <a:solidFill>
            <a:srgbClr val="FFFF00"/>
          </a:solidFill>
        </p:spPr>
        <p:txBody>
          <a:bodyPr wrap="square" lIns="91440" tIns="45720" rIns="91440" bIns="45720">
            <a:spAutoFit/>
          </a:bodyPr>
          <a:lstStyle/>
          <a:p>
            <a:pPr algn="ctr"/>
            <a:r>
              <a:rPr lang="en-US" sz="3200" b="1" dirty="0" smtClean="0">
                <a:ln w="31550" cmpd="sng">
                  <a:gradFill>
                    <a:gsLst>
                      <a:gs pos="25000">
                        <a:schemeClr val="accent1">
                          <a:shade val="25000"/>
                          <a:satMod val="190000"/>
                        </a:schemeClr>
                      </a:gs>
                      <a:gs pos="80000">
                        <a:schemeClr val="accent1">
                          <a:tint val="75000"/>
                          <a:satMod val="190000"/>
                        </a:schemeClr>
                      </a:gs>
                    </a:gsLst>
                    <a:lin ang="5400000"/>
                  </a:gradFill>
                  <a:prstDash val="solid"/>
                </a:ln>
                <a:solidFill>
                  <a:srgbClr val="FFFFFF"/>
                </a:solidFill>
                <a:effectLst>
                  <a:outerShdw blurRad="41275" dist="12700" dir="12000000" algn="tl" rotWithShape="0">
                    <a:srgbClr val="000000">
                      <a:alpha val="40000"/>
                    </a:srgbClr>
                  </a:outerShdw>
                </a:effectLst>
              </a:rPr>
              <a:t>4 Teams </a:t>
            </a:r>
            <a:endParaRPr lang="en-US" sz="3200" b="1" cap="none" spc="0" dirty="0">
              <a:ln w="31550" cmpd="sng">
                <a:gradFill>
                  <a:gsLst>
                    <a:gs pos="25000">
                      <a:schemeClr val="accent1">
                        <a:shade val="25000"/>
                        <a:satMod val="190000"/>
                      </a:schemeClr>
                    </a:gs>
                    <a:gs pos="80000">
                      <a:schemeClr val="accent1">
                        <a:tint val="75000"/>
                        <a:satMod val="190000"/>
                      </a:schemeClr>
                    </a:gs>
                  </a:gsLst>
                  <a:lin ang="5400000"/>
                </a:gradFill>
                <a:prstDash val="solid"/>
              </a:ln>
              <a:solidFill>
                <a:srgbClr val="FFFFFF"/>
              </a:solidFill>
              <a:effectLst>
                <a:outerShdw blurRad="41275" dist="12700" dir="12000000" algn="tl" rotWithShape="0">
                  <a:srgbClr val="000000">
                    <a:alpha val="40000"/>
                  </a:srgbClr>
                </a:outerShdw>
              </a:effectLst>
            </a:endParaRPr>
          </a:p>
        </p:txBody>
      </p:sp>
      <p:sp>
        <p:nvSpPr>
          <p:cNvPr id="30" name="Rectangle 29"/>
          <p:cNvSpPr/>
          <p:nvPr/>
        </p:nvSpPr>
        <p:spPr>
          <a:xfrm>
            <a:off x="4343400" y="4572001"/>
            <a:ext cx="3886200" cy="584775"/>
          </a:xfrm>
          <a:prstGeom prst="rect">
            <a:avLst/>
          </a:prstGeom>
          <a:solidFill>
            <a:srgbClr val="FFFF00"/>
          </a:solidFill>
        </p:spPr>
        <p:txBody>
          <a:bodyPr wrap="square" lIns="91440" tIns="45720" rIns="91440" bIns="45720">
            <a:spAutoFit/>
          </a:bodyPr>
          <a:lstStyle/>
          <a:p>
            <a:pPr algn="ctr"/>
            <a:r>
              <a:rPr lang="en-US" sz="3200" b="1" cap="none" spc="0" dirty="0" smtClean="0">
                <a:ln w="31550" cmpd="sng">
                  <a:gradFill>
                    <a:gsLst>
                      <a:gs pos="25000">
                        <a:schemeClr val="accent1">
                          <a:shade val="25000"/>
                          <a:satMod val="190000"/>
                        </a:schemeClr>
                      </a:gs>
                      <a:gs pos="80000">
                        <a:schemeClr val="accent1">
                          <a:tint val="75000"/>
                          <a:satMod val="190000"/>
                        </a:schemeClr>
                      </a:gs>
                    </a:gsLst>
                    <a:lin ang="5400000"/>
                  </a:gradFill>
                  <a:prstDash val="solid"/>
                </a:ln>
                <a:solidFill>
                  <a:srgbClr val="FFFFFF"/>
                </a:solidFill>
                <a:effectLst>
                  <a:outerShdw blurRad="41275" dist="12700" dir="12000000" algn="tl" rotWithShape="0">
                    <a:srgbClr val="000000">
                      <a:alpha val="40000"/>
                    </a:srgbClr>
                  </a:outerShdw>
                </a:effectLst>
              </a:rPr>
              <a:t>1 Team</a:t>
            </a:r>
            <a:endParaRPr lang="en-US" sz="3200" b="1" cap="none" spc="0" dirty="0">
              <a:ln w="31550" cmpd="sng">
                <a:gradFill>
                  <a:gsLst>
                    <a:gs pos="25000">
                      <a:schemeClr val="accent1">
                        <a:shade val="25000"/>
                        <a:satMod val="190000"/>
                      </a:schemeClr>
                    </a:gs>
                    <a:gs pos="80000">
                      <a:schemeClr val="accent1">
                        <a:tint val="75000"/>
                        <a:satMod val="190000"/>
                      </a:schemeClr>
                    </a:gs>
                  </a:gsLst>
                  <a:lin ang="5400000"/>
                </a:gradFill>
                <a:prstDash val="solid"/>
              </a:ln>
              <a:solidFill>
                <a:srgbClr val="FFFFFF"/>
              </a:solidFill>
              <a:effectLst>
                <a:outerShdw blurRad="41275" dist="12700" dir="12000000" algn="tl" rotWithShape="0">
                  <a:srgbClr val="000000">
                    <a:alpha val="40000"/>
                  </a:srgbClr>
                </a:outerShdw>
              </a:effectLst>
            </a:endParaRPr>
          </a:p>
        </p:txBody>
      </p:sp>
      <p:sp>
        <p:nvSpPr>
          <p:cNvPr id="31" name="Rectangle 30"/>
          <p:cNvSpPr/>
          <p:nvPr/>
        </p:nvSpPr>
        <p:spPr>
          <a:xfrm>
            <a:off x="4267200" y="5791201"/>
            <a:ext cx="3886200" cy="584775"/>
          </a:xfrm>
          <a:prstGeom prst="rect">
            <a:avLst/>
          </a:prstGeom>
          <a:solidFill>
            <a:srgbClr val="FFFF00"/>
          </a:solidFill>
        </p:spPr>
        <p:txBody>
          <a:bodyPr wrap="square" lIns="91440" tIns="45720" rIns="91440" bIns="45720">
            <a:spAutoFit/>
          </a:bodyPr>
          <a:lstStyle/>
          <a:p>
            <a:pPr algn="ctr"/>
            <a:r>
              <a:rPr lang="en-US" sz="3200" b="1" dirty="0" smtClean="0">
                <a:ln w="31550" cmpd="sng">
                  <a:gradFill>
                    <a:gsLst>
                      <a:gs pos="25000">
                        <a:schemeClr val="accent1">
                          <a:shade val="25000"/>
                          <a:satMod val="190000"/>
                        </a:schemeClr>
                      </a:gs>
                      <a:gs pos="80000">
                        <a:schemeClr val="accent1">
                          <a:tint val="75000"/>
                          <a:satMod val="190000"/>
                        </a:schemeClr>
                      </a:gs>
                    </a:gsLst>
                    <a:lin ang="5400000"/>
                  </a:gradFill>
                  <a:prstDash val="solid"/>
                </a:ln>
                <a:solidFill>
                  <a:srgbClr val="FFFFFF"/>
                </a:solidFill>
                <a:effectLst>
                  <a:outerShdw blurRad="41275" dist="12700" dir="12000000" algn="tl" rotWithShape="0">
                    <a:srgbClr val="000000">
                      <a:alpha val="40000"/>
                    </a:srgbClr>
                  </a:outerShdw>
                </a:effectLst>
              </a:rPr>
              <a:t>1 Team </a:t>
            </a:r>
            <a:endParaRPr lang="en-US" sz="3200" b="1" cap="none" spc="0" dirty="0">
              <a:ln w="31550" cmpd="sng">
                <a:gradFill>
                  <a:gsLst>
                    <a:gs pos="25000">
                      <a:schemeClr val="accent1">
                        <a:shade val="25000"/>
                        <a:satMod val="190000"/>
                      </a:schemeClr>
                    </a:gs>
                    <a:gs pos="80000">
                      <a:schemeClr val="accent1">
                        <a:tint val="75000"/>
                        <a:satMod val="190000"/>
                      </a:schemeClr>
                    </a:gs>
                  </a:gsLst>
                  <a:lin ang="5400000"/>
                </a:gradFill>
                <a:prstDash val="solid"/>
              </a:ln>
              <a:solidFill>
                <a:srgbClr val="FFFFFF"/>
              </a:solidFill>
              <a:effectLst>
                <a:outerShdw blurRad="41275" dist="12700" dir="12000000" algn="tl" rotWithShape="0">
                  <a:srgbClr val="000000">
                    <a:alpha val="40000"/>
                  </a:srgbClr>
                </a:outerShdw>
              </a:effectLst>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Methodology …</a:t>
            </a:r>
            <a:endParaRPr lang="en-IN" dirty="0"/>
          </a:p>
        </p:txBody>
      </p:sp>
      <p:sp>
        <p:nvSpPr>
          <p:cNvPr id="3" name="Content Placeholder 2"/>
          <p:cNvSpPr>
            <a:spLocks noGrp="1"/>
          </p:cNvSpPr>
          <p:nvPr>
            <p:ph idx="1"/>
          </p:nvPr>
        </p:nvSpPr>
        <p:spPr>
          <a:xfrm>
            <a:off x="457200" y="1600200"/>
            <a:ext cx="8382000" cy="5029200"/>
          </a:xfrm>
        </p:spPr>
        <p:txBody>
          <a:bodyPr>
            <a:normAutofit fontScale="85000" lnSpcReduction="20000"/>
          </a:bodyPr>
          <a:lstStyle/>
          <a:p>
            <a:pPr>
              <a:buFont typeface="Wingdings" pitchFamily="2" charset="2"/>
              <a:buChar char="v"/>
            </a:pPr>
            <a:r>
              <a:rPr lang="en-IN" dirty="0" smtClean="0"/>
              <a:t>A </a:t>
            </a:r>
            <a:r>
              <a:rPr lang="en-IN" dirty="0" smtClean="0">
                <a:solidFill>
                  <a:srgbClr val="FF0000"/>
                </a:solidFill>
              </a:rPr>
              <a:t>written recruitment letter </a:t>
            </a:r>
            <a:r>
              <a:rPr lang="en-IN" dirty="0" smtClean="0"/>
              <a:t>that was </a:t>
            </a:r>
            <a:r>
              <a:rPr lang="en-IN" dirty="0" err="1" smtClean="0"/>
              <a:t>cosigned</a:t>
            </a:r>
            <a:r>
              <a:rPr lang="en-IN" dirty="0" smtClean="0"/>
              <a:t> by the classroom teacher was </a:t>
            </a:r>
            <a:r>
              <a:rPr lang="en-IN" dirty="0" smtClean="0">
                <a:solidFill>
                  <a:srgbClr val="FF0000"/>
                </a:solidFill>
              </a:rPr>
              <a:t>distributed</a:t>
            </a:r>
            <a:r>
              <a:rPr lang="en-IN" dirty="0" smtClean="0"/>
              <a:t> through the school to all of the families of eligible students.</a:t>
            </a:r>
          </a:p>
          <a:p>
            <a:pPr>
              <a:buFont typeface="Wingdings" pitchFamily="2" charset="2"/>
              <a:buChar char="v"/>
            </a:pPr>
            <a:r>
              <a:rPr lang="en-IN" dirty="0" smtClean="0"/>
              <a:t> A student’s parent or guardian either provided </a:t>
            </a:r>
            <a:r>
              <a:rPr lang="en-IN" dirty="0" smtClean="0">
                <a:solidFill>
                  <a:srgbClr val="FF0000"/>
                </a:solidFill>
              </a:rPr>
              <a:t>written consent to participate or declined</a:t>
            </a:r>
            <a:r>
              <a:rPr lang="en-IN" dirty="0" smtClean="0"/>
              <a:t> participation by means of an opt-out  postcard. </a:t>
            </a:r>
          </a:p>
          <a:p>
            <a:pPr>
              <a:buFont typeface="Wingdings" pitchFamily="2" charset="2"/>
              <a:buChar char="v"/>
            </a:pPr>
            <a:r>
              <a:rPr lang="en-IN" dirty="0" smtClean="0"/>
              <a:t>If neither the opt-out card nor the consent form was received, the child’s teacher or study personnel called the parent or guardian to remind them to respond. </a:t>
            </a:r>
          </a:p>
          <a:p>
            <a:pPr>
              <a:buFont typeface="Wingdings" pitchFamily="2" charset="2"/>
              <a:buChar char="v"/>
            </a:pPr>
            <a:r>
              <a:rPr lang="en-IN" dirty="0" smtClean="0"/>
              <a:t>Students also provided written assent to participate. Teachers provided a separate written consent to participate in the study.</a:t>
            </a:r>
          </a:p>
          <a:p>
            <a:pPr>
              <a:buFont typeface="Wingdings" pitchFamily="2" charset="2"/>
              <a:buChar char="v"/>
            </a:pPr>
            <a:r>
              <a:rPr lang="en-IN" dirty="0" smtClean="0"/>
              <a:t> No eligible students who expressed interest in participating were excluded.</a:t>
            </a:r>
            <a:endParaRPr lang="en-IN"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992</TotalTime>
  <Words>2472</Words>
  <Application>Microsoft Office PowerPoint</Application>
  <PresentationFormat>On-screen Show (4:3)</PresentationFormat>
  <Paragraphs>493</Paragraphs>
  <Slides>31</Slides>
  <Notes>1</Notes>
  <HiddenSlides>0</HiddenSlides>
  <MMClips>0</MMClips>
  <ScaleCrop>false</ScaleCrop>
  <HeadingPairs>
    <vt:vector size="4" baseType="variant">
      <vt:variant>
        <vt:lpstr>Theme</vt:lpstr>
      </vt:variant>
      <vt:variant>
        <vt:i4>1</vt:i4>
      </vt:variant>
      <vt:variant>
        <vt:lpstr>Slide Titles</vt:lpstr>
      </vt:variant>
      <vt:variant>
        <vt:i4>31</vt:i4>
      </vt:variant>
    </vt:vector>
  </HeadingPairs>
  <TitlesOfParts>
    <vt:vector size="32" baseType="lpstr">
      <vt:lpstr>Office Theme</vt:lpstr>
      <vt:lpstr>Reducing Absenteeism From Gastrointestinal and Respiratory Illness in Elementary School Students: A Randomized, Controlled Trial of an Infection-Control Intervention</vt:lpstr>
      <vt:lpstr>Introduction </vt:lpstr>
      <vt:lpstr>Introduction …</vt:lpstr>
      <vt:lpstr>Introduction …</vt:lpstr>
      <vt:lpstr>Objectives</vt:lpstr>
      <vt:lpstr>Learning objective</vt:lpstr>
      <vt:lpstr>Methodology</vt:lpstr>
      <vt:lpstr>Methodology </vt:lpstr>
      <vt:lpstr>Methodology …</vt:lpstr>
      <vt:lpstr>Methodology </vt:lpstr>
      <vt:lpstr>Slide 11</vt:lpstr>
      <vt:lpstr>Interventions.. </vt:lpstr>
      <vt:lpstr>Intervention.. </vt:lpstr>
      <vt:lpstr>Intervention.. </vt:lpstr>
      <vt:lpstr>Data collection and Definition</vt:lpstr>
      <vt:lpstr>Specimen collection</vt:lpstr>
      <vt:lpstr>Slide 17</vt:lpstr>
      <vt:lpstr>Table 1.Baseline demographic characteristics</vt:lpstr>
      <vt:lpstr>Baseline demographic characteristics</vt:lpstr>
      <vt:lpstr>Table 2.Absences for Gastrointestinal and Respiratory Illness</vt:lpstr>
      <vt:lpstr>TABLE3: Predictors of Absenteeism</vt:lpstr>
      <vt:lpstr>TABLE 4 Norovirus Detection on Classroom Surfaces</vt:lpstr>
      <vt:lpstr>Table 4: bacterial colony count on classroom surface</vt:lpstr>
      <vt:lpstr>Results </vt:lpstr>
      <vt:lpstr>Results </vt:lpstr>
      <vt:lpstr>Discussion </vt:lpstr>
      <vt:lpstr>Discussion </vt:lpstr>
      <vt:lpstr>Other studies</vt:lpstr>
      <vt:lpstr>Limitations </vt:lpstr>
      <vt:lpstr>Conclusion </vt:lpstr>
      <vt:lpstr>Slide 31</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Dr.Ramesh</dc:creator>
  <cp:lastModifiedBy>Dr.Ramesh</cp:lastModifiedBy>
  <cp:revision>497</cp:revision>
  <dcterms:created xsi:type="dcterms:W3CDTF">2006-08-16T00:00:00Z</dcterms:created>
  <dcterms:modified xsi:type="dcterms:W3CDTF">2011-04-12T08:05:47Z</dcterms:modified>
</cp:coreProperties>
</file>

<file path=docProps/thumbnail.jpeg>
</file>